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2.jpg" ContentType="image/jpg"/>
  <Override PartName="/ppt/notesSlides/notesSlide15.xml" ContentType="application/vnd.openxmlformats-officedocument.presentationml.notesSlide+xml"/>
  <Override PartName="/ppt/media/image23.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369" r:id="rId5"/>
    <p:sldId id="398" r:id="rId6"/>
    <p:sldId id="415" r:id="rId7"/>
    <p:sldId id="420" r:id="rId8"/>
    <p:sldId id="305" r:id="rId9"/>
    <p:sldId id="423" r:id="rId10"/>
    <p:sldId id="424" r:id="rId11"/>
    <p:sldId id="425" r:id="rId12"/>
    <p:sldId id="407" r:id="rId13"/>
    <p:sldId id="384" r:id="rId14"/>
    <p:sldId id="573" r:id="rId15"/>
    <p:sldId id="383" r:id="rId16"/>
    <p:sldId id="473" r:id="rId17"/>
    <p:sldId id="437" r:id="rId18"/>
    <p:sldId id="477" r:id="rId19"/>
    <p:sldId id="478" r:id="rId20"/>
    <p:sldId id="479" r:id="rId21"/>
    <p:sldId id="568" r:id="rId22"/>
    <p:sldId id="414" r:id="rId23"/>
    <p:sldId id="560" r:id="rId24"/>
    <p:sldId id="361" r:id="rId25"/>
    <p:sldId id="563" r:id="rId26"/>
    <p:sldId id="575" r:id="rId27"/>
    <p:sldId id="567" r:id="rId28"/>
    <p:sldId id="571" r:id="rId29"/>
    <p:sldId id="572" r:id="rId30"/>
    <p:sldId id="3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68"/>
    <a:srgbClr val="ECB21E"/>
    <a:srgbClr val="4D4D4D"/>
    <a:srgbClr val="70CAC9"/>
    <a:srgbClr val="7453A2"/>
    <a:srgbClr val="D3DE4A"/>
    <a:srgbClr val="D04C27"/>
    <a:srgbClr val="EE7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13" autoAdjust="0"/>
    <p:restoredTop sz="90806" autoAdjust="0"/>
  </p:normalViewPr>
  <p:slideViewPr>
    <p:cSldViewPr snapToGrid="0" snapToObjects="1">
      <p:cViewPr varScale="1">
        <p:scale>
          <a:sx n="91" d="100"/>
          <a:sy n="91" d="100"/>
        </p:scale>
        <p:origin x="18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0" d="100"/>
          <a:sy n="50" d="100"/>
        </p:scale>
        <p:origin x="2362" y="4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Double Up Michigan Grocery</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2020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Double Up Earned</c:v>
                </c:pt>
                <c:pt idx="1">
                  <c:v>Double Up Redeemed</c:v>
                </c:pt>
              </c:strCache>
            </c:strRef>
          </c:cat>
          <c:val>
            <c:numRef>
              <c:f>Sheet1!$B$2:$C$2</c:f>
              <c:numCache>
                <c:formatCode>"$"#,##0</c:formatCode>
                <c:ptCount val="2"/>
                <c:pt idx="0">
                  <c:v>1121114</c:v>
                </c:pt>
                <c:pt idx="1">
                  <c:v>621908</c:v>
                </c:pt>
              </c:numCache>
            </c:numRef>
          </c:val>
          <c:extLst>
            <c:ext xmlns:c16="http://schemas.microsoft.com/office/drawing/2014/chart" uri="{C3380CC4-5D6E-409C-BE32-E72D297353CC}">
              <c16:uniqueId val="{00000000-7A9D-4515-A218-6AA2B293DB7C}"/>
            </c:ext>
          </c:extLst>
        </c:ser>
        <c:ser>
          <c:idx val="1"/>
          <c:order val="1"/>
          <c:tx>
            <c:strRef>
              <c:f>Sheet1!$A$3</c:f>
              <c:strCache>
                <c:ptCount val="1"/>
                <c:pt idx="0">
                  <c:v>2021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Double Up Earned</c:v>
                </c:pt>
                <c:pt idx="1">
                  <c:v>Double Up Redeemed</c:v>
                </c:pt>
              </c:strCache>
            </c:strRef>
          </c:cat>
          <c:val>
            <c:numRef>
              <c:f>Sheet1!$B$3:$C$3</c:f>
              <c:numCache>
                <c:formatCode>"$"#,##0</c:formatCode>
                <c:ptCount val="2"/>
                <c:pt idx="0">
                  <c:v>1768168</c:v>
                </c:pt>
                <c:pt idx="1">
                  <c:v>1043901</c:v>
                </c:pt>
              </c:numCache>
            </c:numRef>
          </c:val>
          <c:extLst>
            <c:ext xmlns:c16="http://schemas.microsoft.com/office/drawing/2014/chart" uri="{C3380CC4-5D6E-409C-BE32-E72D297353CC}">
              <c16:uniqueId val="{00000001-7A9D-4515-A218-6AA2B293DB7C}"/>
            </c:ext>
          </c:extLst>
        </c:ser>
        <c:dLbls>
          <c:showLegendKey val="0"/>
          <c:showVal val="0"/>
          <c:showCatName val="0"/>
          <c:showSerName val="0"/>
          <c:showPercent val="0"/>
          <c:showBubbleSize val="0"/>
        </c:dLbls>
        <c:gapWidth val="219"/>
        <c:overlap val="-27"/>
        <c:axId val="607507736"/>
        <c:axId val="607507408"/>
      </c:barChart>
      <c:catAx>
        <c:axId val="607507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7507408"/>
        <c:crosses val="autoZero"/>
        <c:auto val="1"/>
        <c:lblAlgn val="ctr"/>
        <c:lblOffset val="100"/>
        <c:noMultiLvlLbl val="0"/>
      </c:catAx>
      <c:valAx>
        <c:axId val="607507408"/>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7507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83DA9-F346-4B70-B144-AEEC72470961}"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8108C-E89C-4238-BC58-C1D35F35257E}" type="slidenum">
              <a:rPr lang="en-US" smtClean="0"/>
              <a:t>‹#›</a:t>
            </a:fld>
            <a:endParaRPr lang="en-US"/>
          </a:p>
        </p:txBody>
      </p:sp>
    </p:spTree>
    <p:extLst>
      <p:ext uri="{BB962C8B-B14F-4D97-AF65-F5344CB8AC3E}">
        <p14:creationId xmlns:p14="http://schemas.microsoft.com/office/powerpoint/2010/main" val="74603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ubleupfoodbucks.org/get-involved/get-double-up-material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Calibri"/>
                <a:cs typeface="Calibri"/>
              </a:rPr>
              <a:t>CW</a:t>
            </a:r>
            <a:endParaRPr lang="en-US" sz="1100" b="1" dirty="0">
              <a:latin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latin typeface="Calibri"/>
                <a:cs typeface="Calibri"/>
              </a:rPr>
              <a:t>Thank</a:t>
            </a:r>
            <a:r>
              <a:rPr lang="en-US" sz="1100" b="0" i="0" u="none" strike="noStrike" kern="1200" dirty="0">
                <a:solidFill>
                  <a:schemeClr val="tx1"/>
                </a:solidFill>
                <a:effectLst/>
                <a:latin typeface="+mn-lt"/>
                <a:ea typeface="+mn-ea"/>
                <a:cs typeface="+mn-cs"/>
              </a:rPr>
              <a:t> you.</a:t>
            </a:r>
            <a:endParaRPr lang="en-US" sz="1100" b="0" dirty="0">
              <a:effectLst/>
              <a:latin typeface="Calibri" panose="020F0502020204030204" pitchFamily="34" charset="0"/>
              <a:cs typeface="Calibri"/>
            </a:endParaRPr>
          </a:p>
          <a:p>
            <a:pPr rtl="0"/>
            <a:r>
              <a:rPr lang="en-US" sz="1100" b="0" i="0" u="none" strike="noStrike" kern="1200" dirty="0">
                <a:solidFill>
                  <a:schemeClr val="tx1"/>
                </a:solidFill>
                <a:effectLst/>
                <a:latin typeface="+mn-lt"/>
                <a:ea typeface="+mn-ea"/>
                <a:cs typeface="+mn-cs"/>
              </a:rPr>
              <a:t>Honored to be here today</a:t>
            </a:r>
          </a:p>
          <a:p>
            <a:pPr rtl="0"/>
            <a:endParaRPr lang="en-US" sz="1100" b="0" dirty="0">
              <a:effectLst/>
            </a:endParaRPr>
          </a:p>
          <a:p>
            <a:pPr rtl="0"/>
            <a:r>
              <a:rPr lang="en-US" sz="1100" b="0" i="0" u="none" strike="noStrike" kern="1200" dirty="0">
                <a:solidFill>
                  <a:schemeClr val="tx1"/>
                </a:solidFill>
                <a:effectLst/>
                <a:latin typeface="+mn-lt"/>
                <a:ea typeface="+mn-ea"/>
                <a:cs typeface="+mn-cs"/>
              </a:rPr>
              <a:t>Self-introductions per person </a:t>
            </a:r>
          </a:p>
          <a:p>
            <a:pPr rtl="0"/>
            <a:br>
              <a:rPr lang="en-US" sz="1100" b="0" dirty="0">
                <a:effectLst/>
              </a:rPr>
            </a:br>
            <a:r>
              <a:rPr lang="en-US" sz="1100" b="0" i="0" u="none" strike="noStrike" kern="1200" dirty="0">
                <a:solidFill>
                  <a:schemeClr val="tx1"/>
                </a:solidFill>
                <a:effectLst/>
                <a:latin typeface="+mn-lt"/>
                <a:ea typeface="+mn-ea"/>
                <a:cs typeface="+mn-cs"/>
              </a:rPr>
              <a:t>Excited to gather with all of you. We hope you are all doing well and staying healthy. We want to begin by thanking all of you for participating in Double Up during this time. Your partnership has been so important to the communities that you serve.</a:t>
            </a:r>
            <a:endParaRPr lang="en-US" sz="1100" b="0" dirty="0">
              <a:effectLst/>
            </a:endParaRPr>
          </a:p>
          <a:p>
            <a:pPr marL="1143000" marR="0" lvl="2" indent="-228600">
              <a:lnSpc>
                <a:spcPct val="107000"/>
              </a:lnSpc>
              <a:spcBef>
                <a:spcPts val="0"/>
              </a:spcBef>
              <a:spcAft>
                <a:spcPts val="0"/>
              </a:spcAft>
              <a:buFont typeface="Wingdings" panose="05000000000000000000" pitchFamily="2" charset="2"/>
              <a:buChar char=""/>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1</a:t>
            </a:fld>
            <a:endParaRPr lang="en-US"/>
          </a:p>
        </p:txBody>
      </p:sp>
    </p:spTree>
    <p:extLst>
      <p:ext uri="{BB962C8B-B14F-4D97-AF65-F5344CB8AC3E}">
        <p14:creationId xmlns:p14="http://schemas.microsoft.com/office/powerpoint/2010/main" val="3118285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10</a:t>
            </a:fld>
            <a:endParaRPr lang="en-US"/>
          </a:p>
        </p:txBody>
      </p:sp>
    </p:spTree>
    <p:extLst>
      <p:ext uri="{BB962C8B-B14F-4D97-AF65-F5344CB8AC3E}">
        <p14:creationId xmlns:p14="http://schemas.microsoft.com/office/powerpoint/2010/main" val="94466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228600">
              <a:buFont typeface="Arial" panose="020B0604020202020204" pitchFamily="34" charset="0"/>
              <a:buChar char="•"/>
            </a:pPr>
            <a:r>
              <a:rPr lang="en-US" sz="1200" dirty="0">
                <a:solidFill>
                  <a:schemeClr val="tx1"/>
                </a:solidFill>
                <a:latin typeface="+mj-lt"/>
              </a:rPr>
              <a:t>The </a:t>
            </a:r>
            <a:r>
              <a:rPr lang="en-US" sz="1200" b="1" dirty="0">
                <a:solidFill>
                  <a:schemeClr val="tx1"/>
                </a:solidFill>
                <a:latin typeface="+mj-lt"/>
              </a:rPr>
              <a:t>Michigan Good Food Fund </a:t>
            </a:r>
            <a:r>
              <a:rPr lang="en-US" sz="1200" dirty="0">
                <a:solidFill>
                  <a:schemeClr val="tx1"/>
                </a:solidFill>
                <a:latin typeface="+mj-lt"/>
              </a:rPr>
              <a:t>may be able to help your store with equipment upgrades or merchandising assistance</a:t>
            </a:r>
          </a:p>
          <a:p>
            <a:pPr marL="342900" indent="-228600">
              <a:buFont typeface="Arial" panose="020B0604020202020204" pitchFamily="34" charset="0"/>
              <a:buChar char="•"/>
            </a:pPr>
            <a:endParaRPr lang="en-US" sz="1200" b="1" dirty="0">
              <a:solidFill>
                <a:schemeClr val="tx1"/>
              </a:solidFill>
              <a:latin typeface="+mj-lt"/>
            </a:endParaRPr>
          </a:p>
          <a:p>
            <a:pPr marL="342900" indent="-228600">
              <a:buFont typeface="Arial" panose="020B0604020202020204" pitchFamily="34" charset="0"/>
              <a:buChar char="•"/>
            </a:pPr>
            <a:r>
              <a:rPr lang="en-US" sz="1200" b="1" dirty="0">
                <a:solidFill>
                  <a:schemeClr val="tx1"/>
                </a:solidFill>
                <a:latin typeface="+mj-lt"/>
              </a:rPr>
              <a:t>Taste the Local Difference </a:t>
            </a:r>
            <a:r>
              <a:rPr lang="en-US" sz="1200" dirty="0">
                <a:solidFill>
                  <a:schemeClr val="tx1"/>
                </a:solidFill>
                <a:latin typeface="+mj-lt"/>
              </a:rPr>
              <a:t>has partnered with Fair Food Network to help identify opportunities for stores to work with local farms and vendors in Southeast Michigan but also has a statewide network rich with knowledge and resources</a:t>
            </a:r>
          </a:p>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11</a:t>
            </a:fld>
            <a:endParaRPr lang="en-US"/>
          </a:p>
        </p:txBody>
      </p:sp>
    </p:spTree>
    <p:extLst>
      <p:ext uri="{BB962C8B-B14F-4D97-AF65-F5344CB8AC3E}">
        <p14:creationId xmlns:p14="http://schemas.microsoft.com/office/powerpoint/2010/main" val="200004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12</a:t>
            </a:fld>
            <a:endParaRPr lang="en-US"/>
          </a:p>
        </p:txBody>
      </p:sp>
    </p:spTree>
    <p:extLst>
      <p:ext uri="{BB962C8B-B14F-4D97-AF65-F5344CB8AC3E}">
        <p14:creationId xmlns:p14="http://schemas.microsoft.com/office/powerpoint/2010/main" val="381674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8108C-E89C-4238-BC58-C1D35F352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280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2060" indent="-242060">
              <a:spcBef>
                <a:spcPts val="529"/>
              </a:spcBef>
              <a:spcAft>
                <a:spcPts val="529"/>
              </a:spcAft>
            </a:pPr>
            <a:endParaRPr lang="en-US" sz="1200" dirty="0"/>
          </a:p>
          <a:p>
            <a:pPr marL="242060" indent="-242060">
              <a:spcBef>
                <a:spcPts val="529"/>
              </a:spcBef>
              <a:spcAft>
                <a:spcPts val="529"/>
              </a:spcAft>
            </a:pPr>
            <a:endParaRPr lang="en-US" sz="1200" dirty="0"/>
          </a:p>
          <a:p>
            <a:pPr marL="242060" indent="-242060">
              <a:spcBef>
                <a:spcPts val="529"/>
              </a:spcBef>
              <a:spcAft>
                <a:spcPts val="529"/>
              </a:spcAft>
            </a:pPr>
            <a:endParaRPr lang="en-US" sz="1200" dirty="0"/>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8108C-E89C-4238-BC58-C1D35F352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8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8108C-E89C-4238-BC58-C1D35F352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78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8108C-E89C-4238-BC58-C1D35F352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537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8108C-E89C-4238-BC58-C1D35F352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CS</a:t>
            </a:r>
          </a:p>
          <a:p>
            <a:r>
              <a:rPr lang="en-US" dirty="0"/>
              <a:t>Here are a lot of the general outreach and communications we provide</a:t>
            </a:r>
          </a:p>
          <a:p>
            <a:endParaRPr lang="en-US" dirty="0"/>
          </a:p>
          <a:p>
            <a:pPr marL="169393" indent="-169393">
              <a:buFontTx/>
              <a:buChar char="-"/>
            </a:pPr>
            <a:r>
              <a:rPr lang="en-US" dirty="0"/>
              <a:t>Unified brand and</a:t>
            </a:r>
            <a:r>
              <a:rPr lang="en-US" baseline="0" dirty="0"/>
              <a:t> marketing materials</a:t>
            </a:r>
          </a:p>
          <a:p>
            <a:pPr marL="169393" indent="-169393">
              <a:buFontTx/>
              <a:buChar char="-"/>
            </a:pPr>
            <a:r>
              <a:rPr lang="en-US" baseline="0" dirty="0"/>
              <a:t>Website with online location finder</a:t>
            </a:r>
          </a:p>
          <a:p>
            <a:pPr marL="169393" indent="-169393">
              <a:buFontTx/>
              <a:buChar char="-"/>
            </a:pPr>
            <a:r>
              <a:rPr lang="en-US" baseline="0" dirty="0"/>
              <a:t>hotline #</a:t>
            </a:r>
          </a:p>
          <a:p>
            <a:pPr marL="169393" indent="-169393">
              <a:buFontTx/>
              <a:buChar char="-"/>
            </a:pPr>
            <a:r>
              <a:rPr lang="en-US" baseline="0" dirty="0"/>
              <a:t>advertising including: Google and Facebook ads targeting key zip codes, radio ads. </a:t>
            </a:r>
          </a:p>
          <a:p>
            <a:pPr marL="169393" indent="-169393">
              <a:buFontTx/>
              <a:buChar char="-"/>
            </a:pPr>
            <a:r>
              <a:rPr lang="en-US" baseline="0" dirty="0"/>
              <a:t>In early years, also did billboard, bus ads/</a:t>
            </a:r>
          </a:p>
          <a:p>
            <a:pPr marL="169393" indent="-169393">
              <a:buFontTx/>
              <a:buChar char="-"/>
            </a:pPr>
            <a:r>
              <a:rPr lang="en-US" baseline="0" dirty="0"/>
              <a:t>Also share signage with stores</a:t>
            </a:r>
          </a:p>
          <a:p>
            <a:endParaRPr lang="en-US" sz="1200" dirty="0"/>
          </a:p>
        </p:txBody>
      </p:sp>
      <p:sp>
        <p:nvSpPr>
          <p:cNvPr id="4" name="Slide Number Placeholder 3"/>
          <p:cNvSpPr>
            <a:spLocks noGrp="1"/>
          </p:cNvSpPr>
          <p:nvPr>
            <p:ph type="sldNum" sz="quarter" idx="5"/>
          </p:nvPr>
        </p:nvSpPr>
        <p:spPr/>
        <p:txBody>
          <a:bodyPr/>
          <a:lstStyle/>
          <a:p>
            <a:fld id="{BF18108C-E89C-4238-BC58-C1D35F35257E}" type="slidenum">
              <a:rPr lang="en-US" smtClean="0"/>
              <a:t>18</a:t>
            </a:fld>
            <a:endParaRPr lang="en-US"/>
          </a:p>
        </p:txBody>
      </p:sp>
    </p:spTree>
    <p:extLst>
      <p:ext uri="{BB962C8B-B14F-4D97-AF65-F5344CB8AC3E}">
        <p14:creationId xmlns:p14="http://schemas.microsoft.com/office/powerpoint/2010/main" val="354611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CS</a:t>
            </a:r>
          </a:p>
          <a:p>
            <a:pPr rtl="0"/>
            <a:r>
              <a:rPr lang="en-US" sz="1200" b="0" i="0" u="none" strike="noStrike" kern="1200" dirty="0">
                <a:solidFill>
                  <a:schemeClr val="tx1"/>
                </a:solidFill>
                <a:effectLst/>
                <a:latin typeface="+mn-lt"/>
                <a:ea typeface="+mn-ea"/>
                <a:cs typeface="+mn-cs"/>
              </a:rPr>
              <a:t>We have a variety of Marketing materials to fit your store needs, available including:</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Window &amp; Stanchion Signs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Big Outdoor Banners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Flyers – these are great to have at check stands to use as bag stuffers or provide anytime a customer uses their bridge card</a:t>
            </a:r>
          </a:p>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Many of our materials are available in multiple languages.</a:t>
            </a:r>
          </a:p>
          <a:p>
            <a:pPr marL="0" indent="0" rtl="0">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18108C-E89C-4238-BC58-C1D35F35257E}" type="slidenum">
              <a:rPr lang="en-US" smtClean="0"/>
              <a:t>19</a:t>
            </a:fld>
            <a:endParaRPr lang="en-US"/>
          </a:p>
        </p:txBody>
      </p:sp>
    </p:spTree>
    <p:extLst>
      <p:ext uri="{BB962C8B-B14F-4D97-AF65-F5344CB8AC3E}">
        <p14:creationId xmlns:p14="http://schemas.microsoft.com/office/powerpoint/2010/main" val="177855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a:spcBef>
                <a:spcPts val="1200"/>
              </a:spcBef>
            </a:pPr>
            <a:r>
              <a:rPr lang="en-US" sz="1200" b="1" dirty="0">
                <a:solidFill>
                  <a:srgbClr val="EDB31E"/>
                </a:solidFill>
                <a:cs typeface="Calibri"/>
              </a:rPr>
              <a:t>CW</a:t>
            </a:r>
            <a:endParaRPr lang="en-US" sz="1200" dirty="0">
              <a:solidFill>
                <a:srgbClr val="EDB31E"/>
              </a:solidFill>
              <a:cs typeface="Calibri" panose="020F0502020204030204"/>
            </a:endParaRPr>
          </a:p>
          <a:p>
            <a:pPr marL="274320">
              <a:spcBef>
                <a:spcPts val="1200"/>
              </a:spcBef>
            </a:pPr>
            <a:r>
              <a:rPr kumimoji="0" lang="en-US" sz="1200" b="0" i="0" u="none" strike="noStrike" kern="1200" cap="none" spc="0" normalizeH="0" baseline="0" noProof="0" dirty="0">
                <a:ln>
                  <a:noFill/>
                </a:ln>
                <a:solidFill>
                  <a:srgbClr val="EDB31E"/>
                </a:solidFill>
                <a:effectLst/>
                <a:uLnTx/>
                <a:uFillTx/>
                <a:latin typeface="+mn-lt"/>
              </a:rPr>
              <a:t>A little House Keeping before we get started</a:t>
            </a:r>
            <a:r>
              <a:rPr lang="en-US" sz="1200" dirty="0">
                <a:solidFill>
                  <a:srgbClr val="EDB31E"/>
                </a:solidFill>
              </a:rPr>
              <a:t> </a:t>
            </a:r>
            <a:endParaRPr lang="en-US" sz="1200" b="0" i="0" u="none" strike="noStrike" kern="1200" cap="none" spc="0" normalizeH="0" baseline="0" noProof="0" dirty="0">
              <a:ln>
                <a:noFill/>
              </a:ln>
              <a:solidFill>
                <a:srgbClr val="EDB31E"/>
              </a:solidFill>
              <a:effectLst/>
              <a:uLnTx/>
              <a:uFillTx/>
              <a:latin typeface="+mn-lt"/>
              <a:cs typeface="Calibri"/>
            </a:endParaRPr>
          </a:p>
          <a:p>
            <a:pPr marL="731520" marR="0" lvl="0" indent="-4572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DB31E"/>
                </a:solidFill>
                <a:effectLst/>
                <a:uLnTx/>
                <a:uFillTx/>
                <a:latin typeface="+mn-lt"/>
              </a:rPr>
              <a:t>Zoom controls are along the bottom of the window</a:t>
            </a:r>
            <a:endParaRPr lang="en-US" sz="1200" b="0" i="0" u="none" strike="noStrike" kern="1200" cap="none" spc="0" normalizeH="0" baseline="0" noProof="0" dirty="0">
              <a:ln>
                <a:noFill/>
              </a:ln>
              <a:solidFill>
                <a:srgbClr val="EDB31E"/>
              </a:solidFill>
              <a:effectLst/>
              <a:uLnTx/>
              <a:uFillTx/>
              <a:latin typeface="+mn-lt"/>
              <a:cs typeface="Calibri"/>
            </a:endParaRPr>
          </a:p>
          <a:p>
            <a:pPr marL="731520" marR="0" lvl="0" indent="-4572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DB31E"/>
                </a:solidFill>
                <a:effectLst/>
                <a:uLnTx/>
                <a:uFillTx/>
                <a:latin typeface="+mn-lt"/>
              </a:rPr>
              <a:t>Use the microphone icon, To mute and Unmute yourself</a:t>
            </a:r>
            <a:endParaRPr lang="en-US" sz="1200" b="0" i="0" u="none" strike="noStrike" kern="1200" cap="none" spc="0" normalizeH="0" baseline="0" noProof="0" dirty="0">
              <a:ln>
                <a:noFill/>
              </a:ln>
              <a:solidFill>
                <a:srgbClr val="EDB31E"/>
              </a:solidFill>
              <a:effectLst/>
              <a:uLnTx/>
              <a:uFillTx/>
              <a:latin typeface="+mn-lt"/>
              <a:cs typeface="Calibri"/>
            </a:endParaRPr>
          </a:p>
          <a:p>
            <a:pPr marL="731520" lvl="0" indent="-457200">
              <a:spcBef>
                <a:spcPts val="1200"/>
              </a:spcBef>
              <a:buFont typeface="Arial" panose="020B0604020202020204" pitchFamily="34" charset="0"/>
              <a:buChar char="•"/>
            </a:pPr>
            <a:r>
              <a:rPr kumimoji="0" lang="en-US" sz="1200" b="0" i="0" u="none" strike="noStrike" kern="1200" cap="none" spc="0" normalizeH="0" baseline="0" noProof="0" dirty="0">
                <a:ln>
                  <a:noFill/>
                </a:ln>
                <a:solidFill>
                  <a:srgbClr val="EDB31E"/>
                </a:solidFill>
                <a:effectLst/>
                <a:uLnTx/>
                <a:uFillTx/>
                <a:latin typeface="+mn-lt"/>
              </a:rPr>
              <a:t>Using the chat box to ask questions</a:t>
            </a:r>
          </a:p>
          <a:p>
            <a:pPr marL="731520" lvl="0" indent="-457200">
              <a:spcBef>
                <a:spcPts val="1200"/>
              </a:spcBef>
              <a:buFont typeface="Arial" panose="020B0604020202020204" pitchFamily="34" charset="0"/>
              <a:buChar char="•"/>
            </a:pPr>
            <a:r>
              <a:rPr kumimoji="0" lang="en-US" sz="1200" b="0" i="0" u="none" strike="noStrike" kern="1200" cap="none" spc="0" normalizeH="0" baseline="0" noProof="0" dirty="0">
                <a:ln>
                  <a:noFill/>
                </a:ln>
                <a:solidFill>
                  <a:srgbClr val="EDB31E"/>
                </a:solidFill>
                <a:effectLst/>
                <a:uLnTx/>
                <a:uFillTx/>
                <a:latin typeface="+mn-lt"/>
              </a:rPr>
              <a:t>Put the name and store in the chat box</a:t>
            </a:r>
          </a:p>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2</a:t>
            </a:fld>
            <a:endParaRPr lang="en-US"/>
          </a:p>
        </p:txBody>
      </p:sp>
    </p:spTree>
    <p:extLst>
      <p:ext uri="{BB962C8B-B14F-4D97-AF65-F5344CB8AC3E}">
        <p14:creationId xmlns:p14="http://schemas.microsoft.com/office/powerpoint/2010/main" val="2816822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rPr>
              <a:t>CS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B6ACA-242E-114A-AA32-EA9D9F09B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161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CS</a:t>
            </a:r>
          </a:p>
          <a:p>
            <a:pPr rtl="0"/>
            <a:r>
              <a:rPr lang="en-US" sz="1200" b="0" i="0" u="none" strike="noStrike" kern="1200" dirty="0">
                <a:solidFill>
                  <a:schemeClr val="tx1"/>
                </a:solidFill>
                <a:effectLst/>
                <a:latin typeface="+mn-lt"/>
                <a:ea typeface="+mn-ea"/>
                <a:cs typeface="+mn-cs"/>
              </a:rPr>
              <a:t>There are so many ways you can get involved. Start with DoubleUpFoodBucks.org: Here you can find a participating site near you, information on volunteering, and more.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are also here to provide flyers you can share in your community. </a:t>
            </a: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B6ACA-242E-114A-AA32-EA9D9F09B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958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CS</a:t>
            </a:r>
          </a:p>
          <a:p>
            <a:pPr rtl="0"/>
            <a:r>
              <a:rPr lang="en-US" sz="1200" b="0" i="0" u="none" strike="noStrike" kern="1200" dirty="0">
                <a:solidFill>
                  <a:schemeClr val="tx1"/>
                </a:solidFill>
                <a:effectLst/>
                <a:latin typeface="+mn-lt"/>
                <a:ea typeface="+mn-ea"/>
                <a:cs typeface="+mn-cs"/>
              </a:rPr>
              <a:t>There are so many ways you can get involved. Start with DoubleUpFoodBucks.org: Here you can find a participating site near you, information on volunteering, and more.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are also here to provide flyers you can share in your community. </a:t>
            </a: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B6ACA-242E-114A-AA32-EA9D9F09B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47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CS</a:t>
            </a:r>
          </a:p>
          <a:p>
            <a:r>
              <a:rPr lang="en-US" sz="1200" b="0" i="0" u="none" strike="noStrike" kern="1200" baseline="0" dirty="0">
                <a:solidFill>
                  <a:schemeClr val="tx1"/>
                </a:solidFill>
                <a:latin typeface="+mn-lt"/>
                <a:ea typeface="+mn-ea"/>
                <a:cs typeface="+mn-cs"/>
              </a:rPr>
              <a:t>• Introducing community members to Double Up and signing up new users</a:t>
            </a:r>
          </a:p>
          <a:p>
            <a:r>
              <a:rPr lang="en-US" sz="1200" b="0" i="0" u="none" strike="noStrike" kern="1200" baseline="0" dirty="0">
                <a:solidFill>
                  <a:schemeClr val="tx1"/>
                </a:solidFill>
                <a:latin typeface="+mn-lt"/>
                <a:ea typeface="+mn-ea"/>
                <a:cs typeface="+mn-cs"/>
              </a:rPr>
              <a:t>• Increasing awareness and usage of the Double Up</a:t>
            </a:r>
          </a:p>
          <a:p>
            <a:r>
              <a:rPr lang="en-US" sz="1200" b="0" i="0" u="none" strike="noStrike" kern="1200" baseline="0" dirty="0">
                <a:solidFill>
                  <a:schemeClr val="tx1"/>
                </a:solidFill>
                <a:latin typeface="+mn-lt"/>
                <a:ea typeface="+mn-ea"/>
                <a:cs typeface="+mn-cs"/>
              </a:rPr>
              <a:t>• Identifying and attending local community events &amp; health fairs</a:t>
            </a:r>
          </a:p>
          <a:p>
            <a:r>
              <a:rPr lang="en-US" sz="1200" b="0" i="0" u="none" strike="noStrike" kern="1200" baseline="0" dirty="0">
                <a:solidFill>
                  <a:schemeClr val="tx1"/>
                </a:solidFill>
                <a:latin typeface="+mn-lt"/>
                <a:ea typeface="+mn-ea"/>
                <a:cs typeface="+mn-cs"/>
              </a:rPr>
              <a:t>• Sharing feedback and participating in Double Up team meetings</a:t>
            </a:r>
          </a:p>
          <a:p>
            <a:r>
              <a:rPr lang="en-US" sz="1200" b="0" i="0" u="none" strike="noStrike" kern="1200" baseline="0" dirty="0">
                <a:solidFill>
                  <a:schemeClr val="tx1"/>
                </a:solidFill>
                <a:latin typeface="+mn-lt"/>
                <a:ea typeface="+mn-ea"/>
                <a:cs typeface="+mn-cs"/>
              </a:rPr>
              <a:t>• Meeting bi-weekly with the Outreach and Engagement Manager</a:t>
            </a:r>
          </a:p>
          <a:p>
            <a:r>
              <a:rPr lang="en-US" sz="1200" b="0" i="0" u="none" strike="noStrike" kern="1200" baseline="0" dirty="0">
                <a:solidFill>
                  <a:schemeClr val="tx1"/>
                </a:solidFill>
                <a:latin typeface="+mn-lt"/>
                <a:ea typeface="+mn-ea"/>
                <a:cs typeface="+mn-cs"/>
              </a:rPr>
              <a:t>• Maintaining documentation of activities, implementation, and outcomes</a:t>
            </a:r>
            <a:endParaRPr lang="en-US" dirty="0"/>
          </a:p>
          <a:p>
            <a:endParaRPr lang="en-US" sz="1200" dirty="0"/>
          </a:p>
        </p:txBody>
      </p:sp>
      <p:sp>
        <p:nvSpPr>
          <p:cNvPr id="4" name="Slide Number Placeholder 3"/>
          <p:cNvSpPr>
            <a:spLocks noGrp="1"/>
          </p:cNvSpPr>
          <p:nvPr>
            <p:ph type="sldNum" sz="quarter" idx="5"/>
          </p:nvPr>
        </p:nvSpPr>
        <p:spPr/>
        <p:txBody>
          <a:bodyPr/>
          <a:lstStyle/>
          <a:p>
            <a:fld id="{BF18108C-E89C-4238-BC58-C1D35F35257E}" type="slidenum">
              <a:rPr lang="en-US" smtClean="0"/>
              <a:t>23</a:t>
            </a:fld>
            <a:endParaRPr lang="en-US"/>
          </a:p>
        </p:txBody>
      </p:sp>
    </p:spTree>
    <p:extLst>
      <p:ext uri="{BB962C8B-B14F-4D97-AF65-F5344CB8AC3E}">
        <p14:creationId xmlns:p14="http://schemas.microsoft.com/office/powerpoint/2010/main" val="1160309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BF18108C-E89C-4238-BC58-C1D35F35257E}" type="slidenum">
              <a:rPr lang="en-US" smtClean="0"/>
              <a:t>24</a:t>
            </a:fld>
            <a:endParaRPr lang="en-US"/>
          </a:p>
        </p:txBody>
      </p:sp>
    </p:spTree>
    <p:extLst>
      <p:ext uri="{BB962C8B-B14F-4D97-AF65-F5344CB8AC3E}">
        <p14:creationId xmlns:p14="http://schemas.microsoft.com/office/powerpoint/2010/main" val="4151653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CS</a:t>
            </a:r>
          </a:p>
        </p:txBody>
      </p:sp>
      <p:sp>
        <p:nvSpPr>
          <p:cNvPr id="4" name="Slide Number Placeholder 3"/>
          <p:cNvSpPr>
            <a:spLocks noGrp="1"/>
          </p:cNvSpPr>
          <p:nvPr>
            <p:ph type="sldNum" sz="quarter" idx="5"/>
          </p:nvPr>
        </p:nvSpPr>
        <p:spPr/>
        <p:txBody>
          <a:bodyPr/>
          <a:lstStyle/>
          <a:p>
            <a:fld id="{BF18108C-E89C-4238-BC58-C1D35F35257E}" type="slidenum">
              <a:rPr lang="en-US" smtClean="0"/>
              <a:t>25</a:t>
            </a:fld>
            <a:endParaRPr lang="en-US"/>
          </a:p>
        </p:txBody>
      </p:sp>
    </p:spTree>
    <p:extLst>
      <p:ext uri="{BB962C8B-B14F-4D97-AF65-F5344CB8AC3E}">
        <p14:creationId xmlns:p14="http://schemas.microsoft.com/office/powerpoint/2010/main" val="360956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Segoe UI" panose="020B0502040204020203" pitchFamily="34" charset="0"/>
              </a:rPr>
              <a:t>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Segoe UI" panose="020B0502040204020203" pitchFamily="34" charset="0"/>
              </a:rPr>
              <a:t>From MB:</a:t>
            </a:r>
            <a:r>
              <a:rPr lang="en-US" b="0" i="0" dirty="0">
                <a:effectLst/>
                <a:latin typeface="Segoe UI" panose="020B0502040204020203" pitchFamily="34" charset="0"/>
              </a:rPr>
              <a:t> talking points that would be helpful for someone to share are the following : tag Double Up Food Bucks Michigan on Facebook so we can share and help promote your store, feel free to use the posts and how it works videos linked in the toolkit to talk about Double Up, and if you need to download or request new materials, visit: </a:t>
            </a:r>
            <a:r>
              <a:rPr lang="en-US" b="0" i="0" dirty="0">
                <a:effectLst/>
                <a:latin typeface="Segoe UI" panose="020B0502040204020203" pitchFamily="34" charset="0"/>
                <a:hlinkClick r:id="rId3" tooltip="https://doubleupfoodbucks.org/get-involved/get-double-up-materials/"/>
              </a:rPr>
              <a:t>https://doubleupfoodbucks.org/get-involved/get-double-up-materials/</a:t>
            </a:r>
            <a:endParaRPr lang="en-US" b="0"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pPr marL="0" marR="0" lvl="0" indent="-457200">
              <a:spcBef>
                <a:spcPts val="0"/>
              </a:spcBef>
              <a:spcAft>
                <a:spcPts val="0"/>
              </a:spcAft>
              <a:buFont typeface="Arial" panose="020B0604020202020204" pitchFamily="34" charset="0"/>
              <a:buChar char="•"/>
            </a:pPr>
            <a:r>
              <a:rPr lang="en-US" sz="1200" dirty="0">
                <a:solidFill>
                  <a:schemeClr val="tx1">
                    <a:lumMod val="75000"/>
                    <a:lumOff val="25000"/>
                  </a:schemeClr>
                </a:solidFill>
                <a:effectLst/>
                <a:latin typeface="+mn-lt"/>
                <a:ea typeface="Times New Roman" panose="02020603050405020304" pitchFamily="18" charset="0"/>
              </a:rPr>
              <a:t>Facebook posts regularly updated statewide</a:t>
            </a:r>
          </a:p>
          <a:p>
            <a:pPr marL="0" marR="0" lvl="0" indent="-457200">
              <a:spcBef>
                <a:spcPts val="0"/>
              </a:spcBef>
              <a:spcAft>
                <a:spcPts val="0"/>
              </a:spcAft>
              <a:buFont typeface="Arial" panose="020B0604020202020204" pitchFamily="34" charset="0"/>
              <a:buChar char="•"/>
            </a:pPr>
            <a:r>
              <a:rPr lang="en-US" sz="1200" dirty="0">
                <a:solidFill>
                  <a:schemeClr val="tx1">
                    <a:lumMod val="75000"/>
                    <a:lumOff val="25000"/>
                  </a:schemeClr>
                </a:solidFill>
                <a:effectLst/>
                <a:latin typeface="+mn-lt"/>
                <a:ea typeface="Times New Roman" panose="02020603050405020304" pitchFamily="18" charset="0"/>
              </a:rPr>
              <a:t>Our new website has a link to your store.</a:t>
            </a:r>
          </a:p>
          <a:p>
            <a:pPr marL="0" marR="0" lvl="0" indent="-457200">
              <a:spcBef>
                <a:spcPts val="0"/>
              </a:spcBef>
              <a:spcAft>
                <a:spcPts val="0"/>
              </a:spcAft>
              <a:buFont typeface="Arial" panose="020B0604020202020204" pitchFamily="34" charset="0"/>
              <a:buChar char="•"/>
            </a:pPr>
            <a:r>
              <a:rPr lang="en-US" sz="1200" dirty="0">
                <a:solidFill>
                  <a:schemeClr val="tx1">
                    <a:lumMod val="75000"/>
                    <a:lumOff val="25000"/>
                  </a:schemeClr>
                </a:solidFill>
                <a:effectLst/>
                <a:latin typeface="+mn-lt"/>
                <a:ea typeface="Times New Roman" panose="02020603050405020304" pitchFamily="18" charset="0"/>
              </a:rPr>
              <a:t>Detroit Mailers were sent out to Detroit homes in May with plans to send more mailers out to the Flint area and Grand Rapids area as well in November.  </a:t>
            </a:r>
            <a:endParaRPr lang="en-US" sz="1200" dirty="0">
              <a:solidFill>
                <a:schemeClr val="tx1">
                  <a:lumMod val="75000"/>
                  <a:lumOff val="25000"/>
                </a:schemeClr>
              </a:solidFill>
              <a:latin typeface="+mn-lt"/>
            </a:endParaRPr>
          </a:p>
          <a:p>
            <a:pPr marL="0" marR="0" lvl="0" indent="-457200">
              <a:spcBef>
                <a:spcPts val="0"/>
              </a:spcBef>
              <a:spcAft>
                <a:spcPts val="0"/>
              </a:spcAft>
              <a:buFont typeface="Arial" panose="020B0604020202020204" pitchFamily="34" charset="0"/>
              <a:buChar char="•"/>
            </a:pPr>
            <a:r>
              <a:rPr lang="en-US" sz="1200" dirty="0">
                <a:solidFill>
                  <a:schemeClr val="tx1">
                    <a:lumMod val="75000"/>
                    <a:lumOff val="25000"/>
                  </a:schemeClr>
                </a:solidFill>
                <a:effectLst/>
                <a:latin typeface="+mn-lt"/>
                <a:ea typeface="Times New Roman" panose="02020603050405020304" pitchFamily="18" charset="0"/>
              </a:rPr>
              <a:t>Google AdWords runs statewide.</a:t>
            </a:r>
          </a:p>
          <a:p>
            <a:pPr marL="0" marR="0" lvl="0" indent="-457200">
              <a:spcBef>
                <a:spcPts val="0"/>
              </a:spcBef>
              <a:spcAft>
                <a:spcPts val="0"/>
              </a:spcAft>
              <a:buFont typeface="Arial" panose="020B0604020202020204" pitchFamily="34" charset="0"/>
              <a:buChar char="•"/>
            </a:pPr>
            <a:r>
              <a:rPr lang="en-US" sz="1200" dirty="0">
                <a:solidFill>
                  <a:schemeClr val="tx1">
                    <a:lumMod val="75000"/>
                    <a:lumOff val="25000"/>
                  </a:schemeClr>
                </a:solidFill>
                <a:effectLst/>
                <a:latin typeface="+mn-lt"/>
                <a:ea typeface="Times New Roman" panose="02020603050405020304" pitchFamily="18" charset="0"/>
              </a:rPr>
              <a:t>Geofencing began in January and will run until June in Detroit, Flint and Grand Rapids.  Shoppers are served up Double Up ads on their phone when they are close to a geofenced location.  </a:t>
            </a:r>
            <a:endParaRPr lang="en-US" sz="1200" dirty="0">
              <a:solidFill>
                <a:schemeClr val="tx1">
                  <a:lumMod val="75000"/>
                  <a:lumOff val="25000"/>
                </a:schemeClr>
              </a:solidFill>
              <a:latin typeface="+mn-lt"/>
              <a:ea typeface="Times New Roman" panose="02020603050405020304" pitchFamily="18" charset="0"/>
            </a:endParaRPr>
          </a:p>
          <a:p>
            <a:pPr marL="0" marR="0" lvl="0" indent="-457200">
              <a:spcBef>
                <a:spcPts val="0"/>
              </a:spcBef>
              <a:spcAft>
                <a:spcPts val="0"/>
              </a:spcAft>
              <a:buFont typeface="Arial" panose="020B0604020202020204" pitchFamily="34" charset="0"/>
              <a:buChar char="•"/>
            </a:pPr>
            <a:r>
              <a:rPr lang="en-US" sz="1200" dirty="0">
                <a:solidFill>
                  <a:schemeClr val="tx1">
                    <a:lumMod val="75000"/>
                    <a:lumOff val="25000"/>
                  </a:schemeClr>
                </a:solidFill>
                <a:effectLst/>
                <a:latin typeface="+mn-lt"/>
                <a:ea typeface="Times New Roman" panose="02020603050405020304" pitchFamily="18" charset="0"/>
              </a:rPr>
              <a:t>We’ve targeted health centers, food pantries and non-profits/human service organizations.</a:t>
            </a:r>
            <a:endParaRPr lang="en-US" sz="1200" dirty="0">
              <a:solidFill>
                <a:schemeClr val="tx1">
                  <a:lumMod val="75000"/>
                  <a:lumOff val="25000"/>
                </a:schemeClr>
              </a:solidFill>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endParaRPr lang="en-US" sz="1200" dirty="0"/>
          </a:p>
        </p:txBody>
      </p:sp>
      <p:sp>
        <p:nvSpPr>
          <p:cNvPr id="4" name="Slide Number Placeholder 3"/>
          <p:cNvSpPr>
            <a:spLocks noGrp="1"/>
          </p:cNvSpPr>
          <p:nvPr>
            <p:ph type="sldNum" sz="quarter" idx="5"/>
          </p:nvPr>
        </p:nvSpPr>
        <p:spPr/>
        <p:txBody>
          <a:bodyPr/>
          <a:lstStyle/>
          <a:p>
            <a:fld id="{BF18108C-E89C-4238-BC58-C1D35F35257E}" type="slidenum">
              <a:rPr lang="en-US" smtClean="0"/>
              <a:t>26</a:t>
            </a:fld>
            <a:endParaRPr lang="en-US"/>
          </a:p>
        </p:txBody>
      </p:sp>
    </p:spTree>
    <p:extLst>
      <p:ext uri="{BB962C8B-B14F-4D97-AF65-F5344CB8AC3E}">
        <p14:creationId xmlns:p14="http://schemas.microsoft.com/office/powerpoint/2010/main" val="2101595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B6ACA-242E-114A-AA32-EA9D9F09B26D}" type="slidenum">
              <a:rPr lang="en-US" smtClean="0"/>
              <a:t>27</a:t>
            </a:fld>
            <a:endParaRPr lang="en-US"/>
          </a:p>
        </p:txBody>
      </p:sp>
    </p:spTree>
    <p:extLst>
      <p:ext uri="{BB962C8B-B14F-4D97-AF65-F5344CB8AC3E}">
        <p14:creationId xmlns:p14="http://schemas.microsoft.com/office/powerpoint/2010/main" val="131256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lnSpc>
                <a:spcPct val="107000"/>
              </a:lnSpc>
              <a:spcBef>
                <a:spcPts val="0"/>
              </a:spcBef>
              <a:spcAft>
                <a:spcPts val="0"/>
              </a:spcAft>
              <a:buFont typeface="Courier New" panose="02070309020205020404" pitchFamily="49" charset="0"/>
              <a:buNone/>
            </a:pPr>
            <a:r>
              <a:rPr lang="en-US" sz="1100" b="1" dirty="0">
                <a:latin typeface="Calibri"/>
                <a:ea typeface="Calibri" panose="020F0502020204030204" pitchFamily="34" charset="0"/>
                <a:cs typeface="Calibri"/>
              </a:rPr>
              <a:t>CW</a:t>
            </a:r>
            <a:endParaRPr lang="en-US" sz="1100" b="1" dirty="0">
              <a:effectLst/>
              <a:latin typeface="Calibri"/>
              <a:ea typeface="Calibri" panose="020F0502020204030204" pitchFamily="34" charset="0"/>
              <a:cs typeface="Calibri"/>
            </a:endParaRPr>
          </a:p>
          <a:p>
            <a:pPr lvl="0" algn="l">
              <a:lnSpc>
                <a:spcPct val="107000"/>
              </a:lnSpc>
            </a:pPr>
            <a:r>
              <a:rPr lang="en-US" sz="1100" dirty="0">
                <a:effectLst/>
                <a:latin typeface="Calibri"/>
                <a:ea typeface="Calibri" panose="020F0502020204030204" pitchFamily="34" charset="0"/>
                <a:cs typeface="Calibri"/>
              </a:rPr>
              <a:t>Agenda</a:t>
            </a:r>
            <a:r>
              <a:rPr lang="en-US" sz="1100" dirty="0">
                <a:latin typeface="Calibri"/>
                <a:ea typeface="Calibri" panose="020F0502020204030204" pitchFamily="34" charset="0"/>
                <a:cs typeface="Calibri"/>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31520" marR="0" lvl="2" indent="-457200" algn="l">
              <a:lnSpc>
                <a:spcPct val="107000"/>
              </a:lnSpc>
              <a:spcBef>
                <a:spcPts val="800"/>
              </a:spcBef>
              <a:spcAft>
                <a:spcPts val="60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Arial" panose="020B0604020202020204" pitchFamily="34" charset="0"/>
              </a:rPr>
              <a:t>Welcome </a:t>
            </a:r>
            <a:r>
              <a:rPr lang="en-US" sz="2000" b="1" dirty="0">
                <a:latin typeface="Calibri" panose="020F0502020204030204" pitchFamily="34" charset="0"/>
                <a:ea typeface="Calibri" panose="020F0502020204030204" pitchFamily="34" charset="0"/>
                <a:cs typeface="Arial" panose="020B0604020202020204" pitchFamily="34" charset="0"/>
              </a:rPr>
              <a:t>CW</a:t>
            </a:r>
          </a:p>
          <a:p>
            <a:pPr marL="731520" marR="0" lvl="2" indent="-457200" algn="l">
              <a:lnSpc>
                <a:spcPct val="107000"/>
              </a:lnSpc>
              <a:spcBef>
                <a:spcPts val="800"/>
              </a:spcBef>
              <a:spcAft>
                <a:spcPts val="600"/>
              </a:spcAft>
              <a:buFont typeface="Wingdings" panose="05000000000000000000" pitchFamily="2" charset="2"/>
              <a:buChar char=""/>
            </a:pPr>
            <a:r>
              <a:rPr lang="en-US" sz="2000" b="0" dirty="0">
                <a:latin typeface="Calibri" panose="020F0502020204030204" pitchFamily="34" charset="0"/>
                <a:ea typeface="Calibri" panose="020F0502020204030204" pitchFamily="34" charset="0"/>
                <a:cs typeface="Arial" panose="020B0604020202020204" pitchFamily="34" charset="0"/>
              </a:rPr>
              <a:t>House Keeping </a:t>
            </a:r>
            <a:r>
              <a:rPr lang="en-US" sz="2000" b="1" dirty="0">
                <a:latin typeface="Calibri" panose="020F0502020204030204" pitchFamily="34" charset="0"/>
                <a:ea typeface="Calibri" panose="020F0502020204030204" pitchFamily="34" charset="0"/>
                <a:cs typeface="Arial" panose="020B0604020202020204" pitchFamily="34" charset="0"/>
              </a:rPr>
              <a:t>CW</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31520" marR="0" lvl="2" indent="-457200" algn="l">
              <a:lnSpc>
                <a:spcPct val="107000"/>
              </a:lnSpc>
              <a:spcBef>
                <a:spcPts val="800"/>
              </a:spcBef>
              <a:spcAft>
                <a:spcPts val="600"/>
              </a:spcAft>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Arial" panose="020B0604020202020204" pitchFamily="34" charset="0"/>
              </a:rPr>
              <a:t>P-EBT</a:t>
            </a:r>
          </a:p>
          <a:p>
            <a:pPr marL="731520" marR="0" lvl="2" indent="-457200" algn="l">
              <a:lnSpc>
                <a:spcPct val="107000"/>
              </a:lnSpc>
              <a:spcBef>
                <a:spcPts val="800"/>
              </a:spcBef>
              <a:spcAft>
                <a:spcPts val="600"/>
              </a:spcAft>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Arial" panose="020B0604020202020204" pitchFamily="34" charset="0"/>
              </a:rPr>
              <a:t>Taste the Locate Difference</a:t>
            </a:r>
          </a:p>
          <a:p>
            <a:pPr marL="731520" lvl="2" indent="-457200" algn="l">
              <a:lnSpc>
                <a:spcPct val="107000"/>
              </a:lnSpc>
              <a:spcBef>
                <a:spcPts val="800"/>
              </a:spcBef>
              <a:spcAft>
                <a:spcPts val="600"/>
              </a:spcAft>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Arial" panose="020B0604020202020204" pitchFamily="34" charset="0"/>
              </a:rPr>
              <a:t>Double Up First Quarter Results</a:t>
            </a:r>
          </a:p>
          <a:p>
            <a:pPr marL="731520" marR="0" lvl="2" indent="-457200" algn="l">
              <a:lnSpc>
                <a:spcPct val="107000"/>
              </a:lnSpc>
              <a:spcBef>
                <a:spcPts val="800"/>
              </a:spcBef>
              <a:spcAft>
                <a:spcPts val="600"/>
              </a:spcAft>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Arial" panose="020B0604020202020204" pitchFamily="34" charset="0"/>
              </a:rPr>
              <a:t>Tech Talk</a:t>
            </a:r>
          </a:p>
          <a:p>
            <a:pPr marL="731520" marR="0" lvl="2" indent="-457200" algn="l">
              <a:lnSpc>
                <a:spcPct val="107000"/>
              </a:lnSpc>
              <a:spcBef>
                <a:spcPts val="800"/>
              </a:spcBef>
              <a:spcAft>
                <a:spcPts val="600"/>
              </a:spcAft>
              <a:buFont typeface="Wingdings" panose="05000000000000000000" pitchFamily="2" charset="2"/>
              <a:buChar char=""/>
            </a:pPr>
            <a:r>
              <a:rPr lang="en-US" sz="1100" dirty="0">
                <a:latin typeface="Calibri" panose="020F0502020204030204" pitchFamily="34" charset="0"/>
                <a:ea typeface="Calibri" panose="020F0502020204030204" pitchFamily="34" charset="0"/>
                <a:cs typeface="Arial" panose="020B0604020202020204" pitchFamily="34" charset="0"/>
              </a:rPr>
              <a:t>Our New Community Engagement Manager </a:t>
            </a:r>
          </a:p>
          <a:p>
            <a:pPr marL="731520" marR="0" lvl="2" indent="-457200" algn="l">
              <a:lnSpc>
                <a:spcPct val="107000"/>
              </a:lnSpc>
              <a:spcBef>
                <a:spcPts val="800"/>
              </a:spcBef>
              <a:spcAft>
                <a:spcPts val="6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Retailer Questions</a:t>
            </a:r>
          </a:p>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3</a:t>
            </a:fld>
            <a:endParaRPr lang="en-US"/>
          </a:p>
        </p:txBody>
      </p:sp>
    </p:spTree>
    <p:extLst>
      <p:ext uri="{BB962C8B-B14F-4D97-AF65-F5344CB8AC3E}">
        <p14:creationId xmlns:p14="http://schemas.microsoft.com/office/powerpoint/2010/main" val="241850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ourier New" panose="02070309020205020404" pitchFamily="49" charset="0"/>
              <a:buNone/>
            </a:pPr>
            <a:r>
              <a:rPr lang="en-US" sz="1100" b="1" dirty="0">
                <a:latin typeface="Calibri"/>
                <a:ea typeface="Calibri" panose="020F0502020204030204" pitchFamily="34" charset="0"/>
                <a:cs typeface="Calibri"/>
              </a:rPr>
              <a:t>CW?</a:t>
            </a:r>
            <a:endParaRPr lang="en-US" sz="1100" b="1" dirty="0">
              <a:effectLst/>
              <a:latin typeface="Calibri"/>
              <a:ea typeface="Calibri" panose="020F0502020204030204" pitchFamily="34" charset="0"/>
              <a:cs typeface="Calibri"/>
            </a:endParaRPr>
          </a:p>
          <a:p>
            <a:pPr marL="0" indent="0">
              <a:buFont typeface="Arial" panose="020B0604020202020204" pitchFamily="34" charset="0"/>
              <a:buNone/>
            </a:pPr>
            <a:r>
              <a:rPr lang="en-US" sz="1100" dirty="0"/>
              <a:t>P-EBT</a:t>
            </a:r>
          </a:p>
          <a:p>
            <a:pPr marL="171450" indent="-171450">
              <a:buFont typeface="Arial" panose="020B0604020202020204" pitchFamily="34" charset="0"/>
              <a:buChar char="•"/>
            </a:pPr>
            <a:r>
              <a:rPr lang="en-US" sz="1100" dirty="0"/>
              <a:t>Michigan’s new round of P-EBT has arrived and is providing temporary food assistance benefits to families with school aged children that are eligible for free and reduce priced lunches.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Pandemic EBT is eligible to earn in the DU program the same as the EBT card</a:t>
            </a:r>
          </a:p>
          <a:p>
            <a:pPr marL="171450" indent="-171450">
              <a:buFont typeface="Arial" panose="020B0604020202020204" pitchFamily="34" charset="0"/>
              <a:buChar char="•"/>
            </a:pPr>
            <a:r>
              <a:rPr lang="en-US" sz="1100" dirty="0"/>
              <a:t>P-EBT has been very impactful to our program </a:t>
            </a:r>
          </a:p>
          <a:p>
            <a:pPr marL="171450" indent="-171450">
              <a:buFont typeface="Arial" panose="020B0604020202020204" pitchFamily="34" charset="0"/>
              <a:buChar char="•"/>
            </a:pPr>
            <a:r>
              <a:rPr lang="en-US" sz="1100" dirty="0"/>
              <a:t>This has caused a massive surge in program reach and use largely double-digit growth in most locations</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Our website use has increased along with program usage</a:t>
            </a:r>
          </a:p>
          <a:p>
            <a:pPr marL="171450" indent="-171450">
              <a:buFont typeface="Arial" panose="020B0604020202020204" pitchFamily="34" charset="0"/>
              <a:buChar char="•"/>
            </a:pPr>
            <a:r>
              <a:rPr lang="en-US" sz="1100" dirty="0"/>
              <a:t>DU and P-EBT has been a benefit to families around the state. </a:t>
            </a:r>
          </a:p>
          <a:p>
            <a:endParaRPr lang="en-US" sz="1100" dirty="0"/>
          </a:p>
          <a:p>
            <a:r>
              <a:rPr lang="en-US" sz="1100" dirty="0"/>
              <a:t>Summer Season </a:t>
            </a:r>
          </a:p>
          <a:p>
            <a:pPr marL="171450" indent="-171450">
              <a:buFont typeface="Arial" panose="020B0604020202020204" pitchFamily="34" charset="0"/>
              <a:buChar char="•"/>
            </a:pPr>
            <a:r>
              <a:rPr lang="en-US" sz="1100" dirty="0"/>
              <a:t>More robust Michigan produce  will arrive in store, so remember to bring in more MI produce</a:t>
            </a:r>
          </a:p>
          <a:p>
            <a:pPr marL="171450" indent="-171450">
              <a:buFont typeface="Arial" panose="020B0604020202020204" pitchFamily="34" charset="0"/>
              <a:buChar char="•"/>
            </a:pPr>
            <a:r>
              <a:rPr lang="en-US" sz="1100" dirty="0"/>
              <a:t>Prepare for MI produce season as we prepare to measure your MI produce % from July1-Nov 31</a:t>
            </a:r>
          </a:p>
          <a:p>
            <a:pPr marL="171450" indent="-171450">
              <a:buFont typeface="Arial" panose="020B0604020202020204" pitchFamily="34" charset="0"/>
              <a:buChar char="•"/>
            </a:pPr>
            <a:endParaRPr lang="en-US" sz="1100" dirty="0"/>
          </a:p>
          <a:p>
            <a:r>
              <a:rPr lang="en-US" sz="1100" dirty="0"/>
              <a:t>Summer Season </a:t>
            </a:r>
          </a:p>
          <a:p>
            <a:pPr marL="171450" indent="-171450">
              <a:buFont typeface="Arial" panose="020B0604020202020204" pitchFamily="34" charset="0"/>
              <a:buChar char="•"/>
            </a:pPr>
            <a:r>
              <a:rPr lang="en-US" sz="1100" dirty="0"/>
              <a:t>More robust Michigan produce  will arrive in store, so remember to bring in more MI produce</a:t>
            </a:r>
          </a:p>
          <a:p>
            <a:pPr marL="171450" indent="-171450">
              <a:buFont typeface="Arial" panose="020B0604020202020204" pitchFamily="34" charset="0"/>
              <a:buChar char="•"/>
            </a:pPr>
            <a:r>
              <a:rPr lang="en-US" sz="1100" dirty="0"/>
              <a:t>Prepare for MI produce season as we prepare to measure your MI produce % from July1-Nov 31</a:t>
            </a:r>
          </a:p>
          <a:p>
            <a:pPr marL="171450" indent="-171450">
              <a:buFont typeface="Arial" panose="020B0604020202020204" pitchFamily="34" charset="0"/>
              <a:buChar char="•"/>
            </a:pPr>
            <a:endParaRPr lang="en-US" sz="1100" dirty="0"/>
          </a:p>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4</a:t>
            </a:fld>
            <a:endParaRPr lang="en-US"/>
          </a:p>
        </p:txBody>
      </p:sp>
    </p:spTree>
    <p:extLst>
      <p:ext uri="{BB962C8B-B14F-4D97-AF65-F5344CB8AC3E}">
        <p14:creationId xmlns:p14="http://schemas.microsoft.com/office/powerpoint/2010/main" val="103970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rPr>
              <a:t>KV</a:t>
            </a:r>
          </a:p>
          <a:p>
            <a:pPr rtl="0"/>
            <a:endParaRPr lang="en-US" b="0" dirty="0">
              <a:effectLst/>
            </a:endParaRPr>
          </a:p>
          <a:p>
            <a:pPr rtl="0"/>
            <a:endParaRPr lang="en-US" b="0" dirty="0">
              <a:effectLst/>
            </a:endParaRPr>
          </a:p>
          <a:p>
            <a:pPr rtl="0"/>
            <a:endParaRPr lang="en-US" b="0" dirty="0">
              <a:effectLst/>
            </a:endParaRPr>
          </a:p>
        </p:txBody>
      </p:sp>
      <p:sp>
        <p:nvSpPr>
          <p:cNvPr id="4" name="Slide Number Placeholder 3"/>
          <p:cNvSpPr>
            <a:spLocks noGrp="1"/>
          </p:cNvSpPr>
          <p:nvPr>
            <p:ph type="sldNum" sz="quarter" idx="10"/>
          </p:nvPr>
        </p:nvSpPr>
        <p:spPr/>
        <p:txBody>
          <a:bodyPr/>
          <a:lstStyle/>
          <a:p>
            <a:fld id="{F76B6ACA-242E-114A-AA32-EA9D9F09B26D}" type="slidenum">
              <a:rPr lang="en-US" smtClean="0"/>
              <a:t>5</a:t>
            </a:fld>
            <a:endParaRPr lang="en-US"/>
          </a:p>
        </p:txBody>
      </p:sp>
    </p:spTree>
    <p:extLst>
      <p:ext uri="{BB962C8B-B14F-4D97-AF65-F5344CB8AC3E}">
        <p14:creationId xmlns:p14="http://schemas.microsoft.com/office/powerpoint/2010/main" val="359333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KV</a:t>
            </a:r>
          </a:p>
          <a:p>
            <a:pPr marL="342900" indent="-228600">
              <a:buFont typeface="Arial" panose="020B0604020202020204" pitchFamily="34" charset="0"/>
              <a:buChar char="•"/>
            </a:pPr>
            <a:r>
              <a:rPr lang="en-US" sz="2800" b="0" dirty="0">
                <a:solidFill>
                  <a:schemeClr val="tx1"/>
                </a:solidFill>
              </a:rPr>
              <a:t>Online form due by the </a:t>
            </a:r>
            <a:r>
              <a:rPr lang="en-US" sz="2800" b="0" dirty="0">
                <a:solidFill>
                  <a:srgbClr val="00B050"/>
                </a:solidFill>
              </a:rPr>
              <a:t>8</a:t>
            </a:r>
            <a:r>
              <a:rPr lang="en-US" sz="2800" b="0" baseline="30000" dirty="0">
                <a:solidFill>
                  <a:srgbClr val="00B050"/>
                </a:solidFill>
              </a:rPr>
              <a:t>th</a:t>
            </a:r>
            <a:r>
              <a:rPr lang="en-US" sz="2800" b="0" dirty="0">
                <a:solidFill>
                  <a:srgbClr val="00B050"/>
                </a:solidFill>
              </a:rPr>
              <a:t> of the month every month</a:t>
            </a:r>
          </a:p>
          <a:p>
            <a:pPr marL="342900" indent="-228600">
              <a:buFont typeface="Arial" panose="020B0604020202020204" pitchFamily="34" charset="0"/>
              <a:buChar char="•"/>
            </a:pPr>
            <a:r>
              <a:rPr lang="en-US" sz="2800" b="0" dirty="0">
                <a:solidFill>
                  <a:schemeClr val="tx1"/>
                </a:solidFill>
              </a:rPr>
              <a:t>Reports must include the supporting documents for all dollar amounts</a:t>
            </a:r>
          </a:p>
          <a:p>
            <a:pPr marL="342900" indent="-228600">
              <a:buFont typeface="Arial" panose="020B0604020202020204" pitchFamily="34" charset="0"/>
              <a:buChar char="•"/>
            </a:pPr>
            <a:r>
              <a:rPr lang="en-US" sz="2800" b="0" dirty="0">
                <a:solidFill>
                  <a:schemeClr val="tx1"/>
                </a:solidFill>
              </a:rPr>
              <a:t>Please submit one report</a:t>
            </a:r>
          </a:p>
          <a:p>
            <a:pPr marL="800100" lvl="1" indent="-228600">
              <a:buFont typeface="Arial" panose="020B0604020202020204" pitchFamily="34" charset="0"/>
              <a:buChar char="•"/>
            </a:pPr>
            <a:r>
              <a:rPr lang="en-US" sz="2800" b="0" dirty="0">
                <a:solidFill>
                  <a:schemeClr val="tx1"/>
                </a:solidFill>
              </a:rPr>
              <a:t>If you need to change a report after it has been submitted, contact Kendra at kvalkema@fairfoodnetwork.org</a:t>
            </a:r>
          </a:p>
          <a:p>
            <a:endParaRPr lang="en-US" sz="1200" b="1"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BF18108C-E89C-4238-BC58-C1D35F35257E}" type="slidenum">
              <a:rPr lang="en-US" smtClean="0"/>
              <a:t>6</a:t>
            </a:fld>
            <a:endParaRPr lang="en-US"/>
          </a:p>
        </p:txBody>
      </p:sp>
    </p:spTree>
    <p:extLst>
      <p:ext uri="{BB962C8B-B14F-4D97-AF65-F5344CB8AC3E}">
        <p14:creationId xmlns:p14="http://schemas.microsoft.com/office/powerpoint/2010/main" val="360402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Font typeface="Arial" panose="020B0604020202020204" pitchFamily="34" charset="0"/>
              <a:buNone/>
            </a:pPr>
            <a:r>
              <a:rPr lang="en-US" b="1" dirty="0">
                <a:solidFill>
                  <a:schemeClr val="tx1"/>
                </a:solidFill>
                <a:latin typeface="+mj-lt"/>
              </a:rPr>
              <a:t>KV</a:t>
            </a:r>
          </a:p>
          <a:p>
            <a:pPr marL="342900" indent="-228600">
              <a:buFont typeface="Arial" panose="020B0604020202020204" pitchFamily="34" charset="0"/>
              <a:buChar char="•"/>
            </a:pPr>
            <a:r>
              <a:rPr lang="en-US" dirty="0">
                <a:solidFill>
                  <a:schemeClr val="tx1"/>
                </a:solidFill>
                <a:latin typeface="+mj-lt"/>
              </a:rPr>
              <a:t>We need an accurate report to </a:t>
            </a:r>
            <a:r>
              <a:rPr lang="en-US" b="1" dirty="0">
                <a:solidFill>
                  <a:srgbClr val="00B050"/>
                </a:solidFill>
                <a:latin typeface="+mj-lt"/>
              </a:rPr>
              <a:t>reimburse</a:t>
            </a:r>
            <a:r>
              <a:rPr lang="en-US" dirty="0">
                <a:solidFill>
                  <a:schemeClr val="tx1"/>
                </a:solidFill>
                <a:latin typeface="+mj-lt"/>
              </a:rPr>
              <a:t> you for Double Up redeemed at your store every month</a:t>
            </a:r>
          </a:p>
          <a:p>
            <a:pPr marL="342900" indent="-228600">
              <a:buFont typeface="Arial" panose="020B0604020202020204" pitchFamily="34" charset="0"/>
              <a:buChar char="•"/>
            </a:pPr>
            <a:r>
              <a:rPr lang="en-US" dirty="0">
                <a:solidFill>
                  <a:schemeClr val="tx1"/>
                </a:solidFill>
                <a:latin typeface="+mj-lt"/>
              </a:rPr>
              <a:t>We also use this report to track the progress your store is making on your contract</a:t>
            </a:r>
          </a:p>
          <a:p>
            <a:pPr marL="342900" indent="-228600">
              <a:buFont typeface="Arial" panose="020B0604020202020204" pitchFamily="34" charset="0"/>
              <a:buChar char="•"/>
            </a:pPr>
            <a:r>
              <a:rPr lang="en-US" dirty="0">
                <a:solidFill>
                  <a:schemeClr val="tx1"/>
                </a:solidFill>
                <a:latin typeface="+mj-lt"/>
              </a:rPr>
              <a:t>If Double Up spending is higher than expected at your store, we will adjust your contract to make sure shoppers can continue to redeem Double Up at your store</a:t>
            </a:r>
          </a:p>
          <a:p>
            <a:endParaRPr lang="en-US" sz="1200" dirty="0"/>
          </a:p>
        </p:txBody>
      </p:sp>
      <p:sp>
        <p:nvSpPr>
          <p:cNvPr id="4" name="Slide Number Placeholder 3"/>
          <p:cNvSpPr>
            <a:spLocks noGrp="1"/>
          </p:cNvSpPr>
          <p:nvPr>
            <p:ph type="sldNum" sz="quarter" idx="5"/>
          </p:nvPr>
        </p:nvSpPr>
        <p:spPr/>
        <p:txBody>
          <a:bodyPr/>
          <a:lstStyle/>
          <a:p>
            <a:fld id="{BF18108C-E89C-4238-BC58-C1D35F35257E}" type="slidenum">
              <a:rPr lang="en-US" smtClean="0"/>
              <a:t>7</a:t>
            </a:fld>
            <a:endParaRPr lang="en-US"/>
          </a:p>
        </p:txBody>
      </p:sp>
    </p:spTree>
    <p:extLst>
      <p:ext uri="{BB962C8B-B14F-4D97-AF65-F5344CB8AC3E}">
        <p14:creationId xmlns:p14="http://schemas.microsoft.com/office/powerpoint/2010/main" val="1902471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KV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This will be due one time near the end of summer. We will provide more information about this report as soon as we can.</a:t>
            </a:r>
          </a:p>
          <a:p>
            <a:endParaRPr lang="en-US" sz="1200" dirty="0"/>
          </a:p>
        </p:txBody>
      </p:sp>
      <p:sp>
        <p:nvSpPr>
          <p:cNvPr id="4" name="Slide Number Placeholder 3"/>
          <p:cNvSpPr>
            <a:spLocks noGrp="1"/>
          </p:cNvSpPr>
          <p:nvPr>
            <p:ph type="sldNum" sz="quarter" idx="5"/>
          </p:nvPr>
        </p:nvSpPr>
        <p:spPr/>
        <p:txBody>
          <a:bodyPr/>
          <a:lstStyle/>
          <a:p>
            <a:fld id="{BF18108C-E89C-4238-BC58-C1D35F35257E}" type="slidenum">
              <a:rPr lang="en-US" smtClean="0"/>
              <a:t>8</a:t>
            </a:fld>
            <a:endParaRPr lang="en-US"/>
          </a:p>
        </p:txBody>
      </p:sp>
    </p:spTree>
    <p:extLst>
      <p:ext uri="{BB962C8B-B14F-4D97-AF65-F5344CB8AC3E}">
        <p14:creationId xmlns:p14="http://schemas.microsoft.com/office/powerpoint/2010/main" val="1906166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424242"/>
                </a:solidFill>
              </a:rPr>
              <a:t>KV</a:t>
            </a:r>
          </a:p>
          <a:p>
            <a:r>
              <a:rPr lang="en-US" sz="1200" dirty="0">
                <a:solidFill>
                  <a:srgbClr val="424242"/>
                </a:solidFill>
              </a:rPr>
              <a:t>Last year your stores saw record Double UP activity. We are continuing to see that trend in both earning and spending. </a:t>
            </a:r>
          </a:p>
          <a:p>
            <a:r>
              <a:rPr lang="en-US" sz="1200" dirty="0">
                <a:solidFill>
                  <a:srgbClr val="424242"/>
                </a:solidFill>
              </a:rPr>
              <a:t>The earning limit has not been reinstated, but we encourage you to find ways to engage your shoppers to spend Double Up they have earned.</a:t>
            </a:r>
          </a:p>
          <a:p>
            <a:endParaRPr lang="en-US" dirty="0"/>
          </a:p>
          <a:p>
            <a:r>
              <a:rPr lang="en-US" sz="1200" dirty="0">
                <a:solidFill>
                  <a:srgbClr val="424242"/>
                </a:solidFill>
              </a:rPr>
              <a:t>Last year your stores saw record Double UP activity. </a:t>
            </a:r>
          </a:p>
          <a:p>
            <a:r>
              <a:rPr lang="en-US" sz="1200" dirty="0">
                <a:solidFill>
                  <a:srgbClr val="424242"/>
                </a:solidFill>
              </a:rPr>
              <a:t>We are continuing to see that trend in both earning and spending. </a:t>
            </a:r>
          </a:p>
          <a:p>
            <a:r>
              <a:rPr lang="en-US" sz="1200" dirty="0">
                <a:solidFill>
                  <a:srgbClr val="424242"/>
                </a:solidFill>
              </a:rPr>
              <a:t>The earning limit has not been reinstated, but we encourage you to find ways to engage your shoppers to spend Double Up they have earned.</a:t>
            </a:r>
          </a:p>
          <a:p>
            <a:endParaRPr lang="en-US" dirty="0"/>
          </a:p>
        </p:txBody>
      </p:sp>
      <p:sp>
        <p:nvSpPr>
          <p:cNvPr id="4" name="Slide Number Placeholder 3"/>
          <p:cNvSpPr>
            <a:spLocks noGrp="1"/>
          </p:cNvSpPr>
          <p:nvPr>
            <p:ph type="sldNum" sz="quarter" idx="5"/>
          </p:nvPr>
        </p:nvSpPr>
        <p:spPr/>
        <p:txBody>
          <a:bodyPr/>
          <a:lstStyle/>
          <a:p>
            <a:fld id="{BF18108C-E89C-4238-BC58-C1D35F35257E}" type="slidenum">
              <a:rPr lang="en-US" smtClean="0"/>
              <a:t>9</a:t>
            </a:fld>
            <a:endParaRPr lang="en-US"/>
          </a:p>
        </p:txBody>
      </p:sp>
    </p:spTree>
    <p:extLst>
      <p:ext uri="{BB962C8B-B14F-4D97-AF65-F5344CB8AC3E}">
        <p14:creationId xmlns:p14="http://schemas.microsoft.com/office/powerpoint/2010/main" val="332911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CB71-F8FA-104C-965B-305133E23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72F34D-4176-1541-86E0-94601D29D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09E5D7-8A6D-4444-BCF2-8CE455DB51D8}"/>
              </a:ext>
            </a:extLst>
          </p:cNvPr>
          <p:cNvSpPr>
            <a:spLocks noGrp="1"/>
          </p:cNvSpPr>
          <p:nvPr>
            <p:ph type="dt" sz="half" idx="10"/>
          </p:nvPr>
        </p:nvSpPr>
        <p:spPr/>
        <p:txBody>
          <a:bodyPr/>
          <a:lstStyle/>
          <a:p>
            <a:fld id="{789DCF4D-94A1-7846-A167-D2EC99C5507A}" type="datetimeFigureOut">
              <a:rPr lang="en-US" smtClean="0"/>
              <a:t>5/20/2021</a:t>
            </a:fld>
            <a:endParaRPr lang="en-US"/>
          </a:p>
        </p:txBody>
      </p:sp>
      <p:sp>
        <p:nvSpPr>
          <p:cNvPr id="5" name="Footer Placeholder 4">
            <a:extLst>
              <a:ext uri="{FF2B5EF4-FFF2-40B4-BE49-F238E27FC236}">
                <a16:creationId xmlns:a16="http://schemas.microsoft.com/office/drawing/2014/main" id="{D94DE4FD-5956-6F4C-A696-8D51A8965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C5932-BD74-1C42-A18B-16C32495E5B2}"/>
              </a:ext>
            </a:extLst>
          </p:cNvPr>
          <p:cNvSpPr>
            <a:spLocks noGrp="1"/>
          </p:cNvSpPr>
          <p:nvPr>
            <p:ph type="sldNum" sz="quarter" idx="12"/>
          </p:nvPr>
        </p:nvSpPr>
        <p:spPr/>
        <p:txBody>
          <a:bodyPr/>
          <a:lstStyle/>
          <a:p>
            <a:fld id="{D8969FEB-5D39-ED4C-88A6-7EDDD78E9AE4}" type="slidenum">
              <a:rPr lang="en-US" smtClean="0"/>
              <a:t>‹#›</a:t>
            </a:fld>
            <a:endParaRPr lang="en-US"/>
          </a:p>
        </p:txBody>
      </p:sp>
    </p:spTree>
    <p:extLst>
      <p:ext uri="{BB962C8B-B14F-4D97-AF65-F5344CB8AC3E}">
        <p14:creationId xmlns:p14="http://schemas.microsoft.com/office/powerpoint/2010/main" val="3699701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UFB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50FAD1-E79E-9D48-8BEA-6B1172A7676A}"/>
              </a:ext>
            </a:extLst>
          </p:cNvPr>
          <p:cNvSpPr>
            <a:spLocks noGrp="1"/>
          </p:cNvSpPr>
          <p:nvPr>
            <p:ph type="pic" sz="quarter" idx="14"/>
          </p:nvPr>
        </p:nvSpPr>
        <p:spPr>
          <a:xfrm>
            <a:off x="7102475" y="365125"/>
            <a:ext cx="4683125" cy="6167438"/>
          </a:xfrm>
        </p:spPr>
        <p:txBody>
          <a:bodyPr/>
          <a:lstStyle/>
          <a:p>
            <a:endParaRPr lang="en-US"/>
          </a:p>
        </p:txBody>
      </p:sp>
      <p:sp>
        <p:nvSpPr>
          <p:cNvPr id="2" name="Title 1">
            <a:extLst>
              <a:ext uri="{FF2B5EF4-FFF2-40B4-BE49-F238E27FC236}">
                <a16:creationId xmlns:a16="http://schemas.microsoft.com/office/drawing/2014/main" id="{74A36C84-1054-FB4B-A55A-6F67A84F4EF8}"/>
              </a:ext>
            </a:extLst>
          </p:cNvPr>
          <p:cNvSpPr>
            <a:spLocks noGrp="1"/>
          </p:cNvSpPr>
          <p:nvPr>
            <p:ph type="title" hasCustomPrompt="1"/>
          </p:nvPr>
        </p:nvSpPr>
        <p:spPr>
          <a:xfrm>
            <a:off x="905470" y="365125"/>
            <a:ext cx="6013490" cy="1148715"/>
          </a:xfrm>
        </p:spPr>
        <p:txBody>
          <a:bodyPr>
            <a:normAutofit/>
          </a:bodyPr>
          <a:lstStyle>
            <a:lvl1pPr>
              <a:defRPr sz="3200" b="1">
                <a:solidFill>
                  <a:srgbClr val="4D4D4D"/>
                </a:solidFill>
                <a:latin typeface="+mn-lt"/>
              </a:defRPr>
            </a:lvl1pPr>
          </a:lstStyle>
          <a:p>
            <a:r>
              <a:rPr lang="en-US" dirty="0"/>
              <a:t>Title Calibri 32 Bold</a:t>
            </a:r>
          </a:p>
        </p:txBody>
      </p:sp>
      <p:sp>
        <p:nvSpPr>
          <p:cNvPr id="8" name="Rectangle 7">
            <a:extLst>
              <a:ext uri="{FF2B5EF4-FFF2-40B4-BE49-F238E27FC236}">
                <a16:creationId xmlns:a16="http://schemas.microsoft.com/office/drawing/2014/main" id="{B6434318-51F3-D247-B3E8-E29D0A87411B}"/>
              </a:ext>
            </a:extLst>
          </p:cNvPr>
          <p:cNvSpPr/>
          <p:nvPr userDrawn="1"/>
        </p:nvSpPr>
        <p:spPr>
          <a:xfrm>
            <a:off x="0" y="0"/>
            <a:ext cx="333632" cy="1825625"/>
          </a:xfrm>
          <a:prstGeom prst="rect">
            <a:avLst/>
          </a:prstGeom>
          <a:solidFill>
            <a:srgbClr val="ECB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80D3D37-872A-CF40-A7EE-1C93F8F4D1A5}"/>
              </a:ext>
            </a:extLst>
          </p:cNvPr>
          <p:cNvSpPr/>
          <p:nvPr userDrawn="1"/>
        </p:nvSpPr>
        <p:spPr>
          <a:xfrm rot="10800000">
            <a:off x="10937630" y="269629"/>
            <a:ext cx="1019761" cy="101976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9D3A89E5-14F4-9547-A4E4-071CFC8126E1}"/>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14" name="TextBox 13">
            <a:extLst>
              <a:ext uri="{FF2B5EF4-FFF2-40B4-BE49-F238E27FC236}">
                <a16:creationId xmlns:a16="http://schemas.microsoft.com/office/drawing/2014/main" id="{968A261A-C1EF-D54B-A529-7AA74C852287}"/>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sp>
        <p:nvSpPr>
          <p:cNvPr id="15" name="Content Placeholder 2">
            <a:extLst>
              <a:ext uri="{FF2B5EF4-FFF2-40B4-BE49-F238E27FC236}">
                <a16:creationId xmlns:a16="http://schemas.microsoft.com/office/drawing/2014/main" id="{41825246-859E-9F44-981D-ECE204600BF5}"/>
              </a:ext>
            </a:extLst>
          </p:cNvPr>
          <p:cNvSpPr>
            <a:spLocks noGrp="1"/>
          </p:cNvSpPr>
          <p:nvPr>
            <p:ph sz="half" idx="1" hasCustomPrompt="1"/>
          </p:nvPr>
        </p:nvSpPr>
        <p:spPr>
          <a:xfrm>
            <a:off x="903110" y="1825624"/>
            <a:ext cx="6027574" cy="4707256"/>
          </a:xfrm>
        </p:spPr>
        <p:txBody>
          <a:bodyPr/>
          <a:lstStyle>
            <a:lvl1pPr marL="0" indent="0">
              <a:spcAft>
                <a:spcPts val="500"/>
              </a:spcAft>
              <a:buNone/>
              <a:defRPr sz="2000">
                <a:solidFill>
                  <a:srgbClr val="4D4D4D"/>
                </a:solidFill>
                <a:latin typeface="+mj-lt"/>
              </a:defRPr>
            </a:lvl1pPr>
            <a:lvl2pPr marL="457200" indent="0">
              <a:buNone/>
              <a:defRPr sz="1800">
                <a:solidFill>
                  <a:srgbClr val="4D4D4D"/>
                </a:solidFill>
                <a:latin typeface="+mj-lt"/>
              </a:defRPr>
            </a:lvl2pPr>
            <a:lvl3pPr marL="914400" indent="0">
              <a:buNone/>
              <a:defRPr sz="1800">
                <a:solidFill>
                  <a:srgbClr val="4D4D4D"/>
                </a:solidFill>
                <a:latin typeface="+mj-lt"/>
              </a:defRPr>
            </a:lvl3pPr>
            <a:lvl4pPr marL="1371600" indent="0">
              <a:buNone/>
              <a:defRPr sz="1800">
                <a:solidFill>
                  <a:srgbClr val="4D4D4D"/>
                </a:solidFill>
                <a:latin typeface="+mj-lt"/>
              </a:defRPr>
            </a:lvl4pPr>
            <a:lvl5pPr marL="1828800" indent="0">
              <a:buNone/>
              <a:defRPr sz="1800">
                <a:solidFill>
                  <a:srgbClr val="4D4D4D"/>
                </a:solidFill>
                <a:latin typeface="+mj-lt"/>
              </a:defRPr>
            </a:lvl5pPr>
          </a:lstStyle>
          <a:p>
            <a:pPr lvl="0"/>
            <a:r>
              <a:rPr lang="en-US" dirty="0"/>
              <a:t>Body Calibri Light 20</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6FEF5499-229E-5A45-BD67-128FC542F288}"/>
              </a:ext>
            </a:extLst>
          </p:cNvPr>
          <p:cNvCxnSpPr/>
          <p:nvPr userDrawn="1"/>
        </p:nvCxnSpPr>
        <p:spPr>
          <a:xfrm>
            <a:off x="991362" y="1513840"/>
            <a:ext cx="337794" cy="0"/>
          </a:xfrm>
          <a:prstGeom prst="line">
            <a:avLst/>
          </a:prstGeom>
          <a:ln w="28575">
            <a:solidFill>
              <a:srgbClr val="ECB2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6447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FF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50FAD1-E79E-9D48-8BEA-6B1172A7676A}"/>
              </a:ext>
            </a:extLst>
          </p:cNvPr>
          <p:cNvSpPr>
            <a:spLocks noGrp="1"/>
          </p:cNvSpPr>
          <p:nvPr>
            <p:ph type="pic" sz="quarter" idx="14"/>
          </p:nvPr>
        </p:nvSpPr>
        <p:spPr>
          <a:xfrm>
            <a:off x="7102475" y="365125"/>
            <a:ext cx="4683125" cy="6167438"/>
          </a:xfrm>
        </p:spPr>
        <p:txBody>
          <a:bodyPr/>
          <a:lstStyle/>
          <a:p>
            <a:endParaRPr lang="en-US"/>
          </a:p>
        </p:txBody>
      </p:sp>
      <p:sp>
        <p:nvSpPr>
          <p:cNvPr id="2" name="Title 1">
            <a:extLst>
              <a:ext uri="{FF2B5EF4-FFF2-40B4-BE49-F238E27FC236}">
                <a16:creationId xmlns:a16="http://schemas.microsoft.com/office/drawing/2014/main" id="{74A36C84-1054-FB4B-A55A-6F67A84F4EF8}"/>
              </a:ext>
            </a:extLst>
          </p:cNvPr>
          <p:cNvSpPr>
            <a:spLocks noGrp="1"/>
          </p:cNvSpPr>
          <p:nvPr>
            <p:ph type="title" hasCustomPrompt="1"/>
          </p:nvPr>
        </p:nvSpPr>
        <p:spPr>
          <a:xfrm>
            <a:off x="905470" y="365125"/>
            <a:ext cx="6013490" cy="1148715"/>
          </a:xfrm>
        </p:spPr>
        <p:txBody>
          <a:bodyPr>
            <a:normAutofit/>
          </a:bodyPr>
          <a:lstStyle>
            <a:lvl1pPr>
              <a:defRPr sz="3200" b="1">
                <a:solidFill>
                  <a:srgbClr val="4D4D4D"/>
                </a:solidFill>
                <a:latin typeface="+mn-lt"/>
              </a:defRPr>
            </a:lvl1pPr>
          </a:lstStyle>
          <a:p>
            <a:r>
              <a:rPr lang="en-US" dirty="0"/>
              <a:t>Title Calibri 32 Bold</a:t>
            </a:r>
          </a:p>
        </p:txBody>
      </p:sp>
      <p:sp>
        <p:nvSpPr>
          <p:cNvPr id="8" name="Rectangle 7">
            <a:extLst>
              <a:ext uri="{FF2B5EF4-FFF2-40B4-BE49-F238E27FC236}">
                <a16:creationId xmlns:a16="http://schemas.microsoft.com/office/drawing/2014/main" id="{B6434318-51F3-D247-B3E8-E29D0A87411B}"/>
              </a:ext>
            </a:extLst>
          </p:cNvPr>
          <p:cNvSpPr/>
          <p:nvPr userDrawn="1"/>
        </p:nvSpPr>
        <p:spPr>
          <a:xfrm>
            <a:off x="0" y="0"/>
            <a:ext cx="333632" cy="1825625"/>
          </a:xfrm>
          <a:prstGeom prst="rect">
            <a:avLst/>
          </a:prstGeom>
          <a:solidFill>
            <a:srgbClr val="70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9A38CAE-6E03-7848-BAC9-EA06D43C7A43}"/>
              </a:ext>
            </a:extLst>
          </p:cNvPr>
          <p:cNvSpPr>
            <a:spLocks noGrp="1"/>
          </p:cNvSpPr>
          <p:nvPr>
            <p:ph type="body" sz="quarter" idx="13" hasCustomPrompt="1"/>
          </p:nvPr>
        </p:nvSpPr>
        <p:spPr>
          <a:xfrm>
            <a:off x="903110" y="1338822"/>
            <a:ext cx="6015850" cy="376080"/>
          </a:xfrm>
        </p:spPr>
        <p:txBody>
          <a:bodyPr>
            <a:noAutofit/>
          </a:bodyPr>
          <a:lstStyle>
            <a:lvl1pPr marL="0" indent="0">
              <a:buNone/>
              <a:defRPr sz="2200" b="1">
                <a:solidFill>
                  <a:srgbClr val="70CAC9"/>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Optional Subhead Calibri 22 Bold</a:t>
            </a:r>
          </a:p>
        </p:txBody>
      </p:sp>
      <p:sp>
        <p:nvSpPr>
          <p:cNvPr id="9" name="Right Triangle 8">
            <a:extLst>
              <a:ext uri="{FF2B5EF4-FFF2-40B4-BE49-F238E27FC236}">
                <a16:creationId xmlns:a16="http://schemas.microsoft.com/office/drawing/2014/main" id="{A80D3D37-872A-CF40-A7EE-1C93F8F4D1A5}"/>
              </a:ext>
            </a:extLst>
          </p:cNvPr>
          <p:cNvSpPr/>
          <p:nvPr userDrawn="1"/>
        </p:nvSpPr>
        <p:spPr>
          <a:xfrm rot="10800000">
            <a:off x="10937630" y="269629"/>
            <a:ext cx="1019761" cy="101976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9D3A89E5-14F4-9547-A4E4-071CFC8126E1}"/>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14" name="TextBox 13">
            <a:extLst>
              <a:ext uri="{FF2B5EF4-FFF2-40B4-BE49-F238E27FC236}">
                <a16:creationId xmlns:a16="http://schemas.microsoft.com/office/drawing/2014/main" id="{968A261A-C1EF-D54B-A529-7AA74C852287}"/>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sp>
        <p:nvSpPr>
          <p:cNvPr id="15" name="Content Placeholder 2">
            <a:extLst>
              <a:ext uri="{FF2B5EF4-FFF2-40B4-BE49-F238E27FC236}">
                <a16:creationId xmlns:a16="http://schemas.microsoft.com/office/drawing/2014/main" id="{41825246-859E-9F44-981D-ECE204600BF5}"/>
              </a:ext>
            </a:extLst>
          </p:cNvPr>
          <p:cNvSpPr>
            <a:spLocks noGrp="1"/>
          </p:cNvSpPr>
          <p:nvPr>
            <p:ph sz="half" idx="1" hasCustomPrompt="1"/>
          </p:nvPr>
        </p:nvSpPr>
        <p:spPr>
          <a:xfrm>
            <a:off x="903110" y="1825624"/>
            <a:ext cx="6015850" cy="4707256"/>
          </a:xfrm>
        </p:spPr>
        <p:txBody>
          <a:bodyPr/>
          <a:lstStyle>
            <a:lvl1pPr marL="0" indent="0">
              <a:spcAft>
                <a:spcPts val="500"/>
              </a:spcAft>
              <a:buNone/>
              <a:defRPr sz="2000">
                <a:solidFill>
                  <a:srgbClr val="4D4D4D"/>
                </a:solidFill>
                <a:latin typeface="+mj-lt"/>
              </a:defRPr>
            </a:lvl1pPr>
            <a:lvl2pPr marL="457200" indent="0">
              <a:buNone/>
              <a:defRPr sz="1800">
                <a:solidFill>
                  <a:srgbClr val="4D4D4D"/>
                </a:solidFill>
                <a:latin typeface="+mj-lt"/>
              </a:defRPr>
            </a:lvl2pPr>
            <a:lvl3pPr marL="914400" indent="0">
              <a:buNone/>
              <a:defRPr sz="1800">
                <a:solidFill>
                  <a:srgbClr val="4D4D4D"/>
                </a:solidFill>
                <a:latin typeface="+mj-lt"/>
              </a:defRPr>
            </a:lvl3pPr>
            <a:lvl4pPr marL="1371600" indent="0">
              <a:buNone/>
              <a:defRPr sz="1800">
                <a:solidFill>
                  <a:srgbClr val="4D4D4D"/>
                </a:solidFill>
                <a:latin typeface="+mj-lt"/>
              </a:defRPr>
            </a:lvl4pPr>
            <a:lvl5pPr marL="1828800" indent="0">
              <a:buNone/>
              <a:defRPr sz="1800">
                <a:solidFill>
                  <a:srgbClr val="4D4D4D"/>
                </a:solidFill>
                <a:latin typeface="+mj-lt"/>
              </a:defRPr>
            </a:lvl5pPr>
          </a:lstStyle>
          <a:p>
            <a:pPr lvl="0"/>
            <a:r>
              <a:rPr lang="en-US" dirty="0"/>
              <a:t>Body Calibri Light 20</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0196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FN Layout 2">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365125"/>
            <a:ext cx="10450690" cy="1148715"/>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903110" y="1825624"/>
            <a:ext cx="10450690" cy="4351339"/>
          </a:xfrm>
        </p:spPr>
        <p:txBody>
          <a:bodyPr/>
          <a:lstStyle>
            <a:lvl1pPr marL="0" indent="0">
              <a:spcAft>
                <a:spcPts val="600"/>
              </a:spcAft>
              <a:buNone/>
              <a:defRPr sz="2000">
                <a:solidFill>
                  <a:srgbClr val="4D4D4F"/>
                </a:solidFill>
                <a:latin typeface="+mj-lt"/>
              </a:defRPr>
            </a:lvl1pPr>
            <a:lvl2pPr marL="457200" indent="0">
              <a:buNone/>
              <a:defRPr sz="1800">
                <a:solidFill>
                  <a:srgbClr val="4D4D4F"/>
                </a:solidFill>
                <a:latin typeface="+mj-lt"/>
              </a:defRPr>
            </a:lvl2pPr>
            <a:lvl3pPr marL="914400" indent="0">
              <a:buNone/>
              <a:defRPr sz="1600">
                <a:solidFill>
                  <a:srgbClr val="4D4D4F"/>
                </a:solidFill>
                <a:latin typeface="+mj-lt"/>
              </a:defRPr>
            </a:lvl3pPr>
            <a:lvl4pPr marL="1371600" indent="0">
              <a:buNone/>
              <a:defRPr sz="1600">
                <a:solidFill>
                  <a:srgbClr val="4D4D4F"/>
                </a:solidFill>
                <a:latin typeface="+mj-lt"/>
              </a:defRPr>
            </a:lvl4pPr>
            <a:lvl5pPr marL="1828800" indent="0">
              <a:buNone/>
              <a:defRPr sz="1600">
                <a:solidFill>
                  <a:srgbClr val="4D4D4F"/>
                </a:solidFill>
                <a:latin typeface="+mj-lt"/>
              </a:defRPr>
            </a:lvl5pPr>
          </a:lstStyle>
          <a:p>
            <a:pPr lvl="0"/>
            <a:r>
              <a:rPr lang="en-US" dirty="0"/>
              <a:t>Body Calibri Light 20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799D6FA-D2C0-A34F-860E-5C7AEF76F606}"/>
              </a:ext>
            </a:extLst>
          </p:cNvPr>
          <p:cNvSpPr>
            <a:spLocks noGrp="1"/>
          </p:cNvSpPr>
          <p:nvPr>
            <p:ph type="body" sz="quarter" idx="13" hasCustomPrompt="1"/>
          </p:nvPr>
        </p:nvSpPr>
        <p:spPr>
          <a:xfrm>
            <a:off x="903110" y="1343095"/>
            <a:ext cx="10450690" cy="376080"/>
          </a:xfrm>
        </p:spPr>
        <p:txBody>
          <a:bodyPr>
            <a:noAutofit/>
          </a:bodyPr>
          <a:lstStyle>
            <a:lvl1pPr marL="0" indent="0">
              <a:buNone/>
              <a:defRPr sz="2200" b="1">
                <a:solidFill>
                  <a:srgbClr val="7453A2"/>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Optional Subhead Calibri 22 Bold</a:t>
            </a:r>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rgbClr val="4D4D4F"/>
                </a:solidFill>
                <a:latin typeface="+mn-lt"/>
                <a:ea typeface="+mn-ea"/>
                <a:cs typeface="+mn-cs"/>
              </a:rPr>
              <a:t>fairfoodnetwork.org</a:t>
            </a:r>
            <a:endParaRPr lang="en-US" dirty="0">
              <a:solidFill>
                <a:srgbClr val="4D4D4F"/>
              </a:solidFill>
            </a:endParaRPr>
          </a:p>
        </p:txBody>
      </p:sp>
      <p:pic>
        <p:nvPicPr>
          <p:cNvPr id="4" name="Picture 3">
            <a:extLst>
              <a:ext uri="{FF2B5EF4-FFF2-40B4-BE49-F238E27FC236}">
                <a16:creationId xmlns:a16="http://schemas.microsoft.com/office/drawing/2014/main" id="{E5C8E074-F06F-4847-BCF6-DB1AE60A8819}"/>
              </a:ext>
            </a:extLst>
          </p:cNvPr>
          <p:cNvPicPr>
            <a:picLocks noChangeAspect="1"/>
          </p:cNvPicPr>
          <p:nvPr userDrawn="1"/>
        </p:nvPicPr>
        <p:blipFill rotWithShape="1">
          <a:blip r:embed="rId2"/>
          <a:srcRect l="17080" t="20785" r="17080" b="20785"/>
          <a:stretch/>
        </p:blipFill>
        <p:spPr>
          <a:xfrm>
            <a:off x="11016343" y="5552802"/>
            <a:ext cx="1136455" cy="1305198"/>
          </a:xfrm>
          <a:prstGeom prst="rect">
            <a:avLst/>
          </a:prstGeom>
        </p:spPr>
      </p:pic>
    </p:spTree>
    <p:extLst>
      <p:ext uri="{BB962C8B-B14F-4D97-AF65-F5344CB8AC3E}">
        <p14:creationId xmlns:p14="http://schemas.microsoft.com/office/powerpoint/2010/main" val="6279398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UFB Layout 2">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94465"/>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365125"/>
            <a:ext cx="10450690" cy="1148715"/>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903110" y="1825624"/>
            <a:ext cx="10450690" cy="4351339"/>
          </a:xfrm>
        </p:spPr>
        <p:txBody>
          <a:bodyPr/>
          <a:lstStyle>
            <a:lvl1pPr marL="0" indent="0">
              <a:spcAft>
                <a:spcPts val="600"/>
              </a:spcAft>
              <a:buNone/>
              <a:defRPr sz="2000">
                <a:solidFill>
                  <a:srgbClr val="4D4D4F"/>
                </a:solidFill>
                <a:latin typeface="+mj-lt"/>
              </a:defRPr>
            </a:lvl1pPr>
            <a:lvl2pPr marL="457200" indent="0">
              <a:buNone/>
              <a:defRPr sz="1800">
                <a:solidFill>
                  <a:srgbClr val="4D4D4F"/>
                </a:solidFill>
                <a:latin typeface="+mj-lt"/>
              </a:defRPr>
            </a:lvl2pPr>
            <a:lvl3pPr marL="914400" indent="0">
              <a:buNone/>
              <a:defRPr sz="1600">
                <a:solidFill>
                  <a:srgbClr val="4D4D4F"/>
                </a:solidFill>
                <a:latin typeface="+mj-lt"/>
              </a:defRPr>
            </a:lvl3pPr>
            <a:lvl4pPr marL="1371600" indent="0">
              <a:buNone/>
              <a:defRPr sz="1600">
                <a:solidFill>
                  <a:srgbClr val="4D4D4F"/>
                </a:solidFill>
                <a:latin typeface="+mj-lt"/>
              </a:defRPr>
            </a:lvl4pPr>
            <a:lvl5pPr marL="1828800" indent="0">
              <a:buNone/>
              <a:defRPr sz="1600">
                <a:solidFill>
                  <a:srgbClr val="4D4D4F"/>
                </a:solidFill>
                <a:latin typeface="+mj-lt"/>
              </a:defRPr>
            </a:lvl5pPr>
          </a:lstStyle>
          <a:p>
            <a:pPr lvl="0"/>
            <a:r>
              <a:rPr lang="en-US" dirty="0"/>
              <a:t>Body Calibri Light 20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EC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799D6FA-D2C0-A34F-860E-5C7AEF76F606}"/>
              </a:ext>
            </a:extLst>
          </p:cNvPr>
          <p:cNvSpPr>
            <a:spLocks noGrp="1"/>
          </p:cNvSpPr>
          <p:nvPr>
            <p:ph type="body" sz="quarter" idx="13" hasCustomPrompt="1"/>
          </p:nvPr>
        </p:nvSpPr>
        <p:spPr>
          <a:xfrm>
            <a:off x="903110" y="1343095"/>
            <a:ext cx="10450690" cy="376080"/>
          </a:xfrm>
        </p:spPr>
        <p:txBody>
          <a:bodyPr>
            <a:noAutofit/>
          </a:bodyPr>
          <a:lstStyle>
            <a:lvl1pPr marL="0" indent="0">
              <a:buNone/>
              <a:defRPr sz="2200" b="1">
                <a:solidFill>
                  <a:srgbClr val="ECB21E"/>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Optional Subhead Calibri 22 Bold</a:t>
            </a:r>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rgbClr val="4D4D4F"/>
                </a:solidFill>
                <a:latin typeface="+mn-lt"/>
                <a:ea typeface="+mn-ea"/>
                <a:cs typeface="+mn-cs"/>
              </a:rPr>
              <a:t>fairfoodnetwork.org</a:t>
            </a:r>
            <a:endParaRPr lang="en-US" dirty="0">
              <a:solidFill>
                <a:srgbClr val="4D4D4F"/>
              </a:solidFill>
            </a:endParaRPr>
          </a:p>
        </p:txBody>
      </p:sp>
      <p:pic>
        <p:nvPicPr>
          <p:cNvPr id="9" name="Picture 8">
            <a:extLst>
              <a:ext uri="{FF2B5EF4-FFF2-40B4-BE49-F238E27FC236}">
                <a16:creationId xmlns:a16="http://schemas.microsoft.com/office/drawing/2014/main" id="{52D8307B-BABA-1F49-AF8D-62C2BD8C0800}"/>
              </a:ext>
            </a:extLst>
          </p:cNvPr>
          <p:cNvPicPr>
            <a:picLocks noChangeAspect="1"/>
          </p:cNvPicPr>
          <p:nvPr userDrawn="1"/>
        </p:nvPicPr>
        <p:blipFill rotWithShape="1">
          <a:blip r:embed="rId2"/>
          <a:srcRect l="17080" t="20785" r="17080" b="20785"/>
          <a:stretch/>
        </p:blipFill>
        <p:spPr>
          <a:xfrm>
            <a:off x="11016343" y="5552802"/>
            <a:ext cx="1136455" cy="1305198"/>
          </a:xfrm>
          <a:prstGeom prst="rect">
            <a:avLst/>
          </a:prstGeom>
        </p:spPr>
      </p:pic>
    </p:spTree>
    <p:extLst>
      <p:ext uri="{BB962C8B-B14F-4D97-AF65-F5344CB8AC3E}">
        <p14:creationId xmlns:p14="http://schemas.microsoft.com/office/powerpoint/2010/main" val="24448535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FF Layout 2">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365125"/>
            <a:ext cx="10450690" cy="1148715"/>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903110" y="1825624"/>
            <a:ext cx="10450690" cy="4351339"/>
          </a:xfrm>
        </p:spPr>
        <p:txBody>
          <a:bodyPr/>
          <a:lstStyle>
            <a:lvl1pPr marL="0" indent="0">
              <a:spcAft>
                <a:spcPts val="600"/>
              </a:spcAft>
              <a:buNone/>
              <a:defRPr sz="2000">
                <a:solidFill>
                  <a:srgbClr val="4D4D4F"/>
                </a:solidFill>
                <a:latin typeface="+mj-lt"/>
              </a:defRPr>
            </a:lvl1pPr>
            <a:lvl2pPr marL="457200" indent="0">
              <a:buNone/>
              <a:defRPr sz="1800">
                <a:solidFill>
                  <a:srgbClr val="4D4D4F"/>
                </a:solidFill>
                <a:latin typeface="+mj-lt"/>
              </a:defRPr>
            </a:lvl2pPr>
            <a:lvl3pPr marL="914400" indent="0">
              <a:buNone/>
              <a:defRPr sz="1600">
                <a:solidFill>
                  <a:srgbClr val="4D4D4F"/>
                </a:solidFill>
                <a:latin typeface="+mj-lt"/>
              </a:defRPr>
            </a:lvl3pPr>
            <a:lvl4pPr marL="1371600" indent="0">
              <a:buNone/>
              <a:defRPr sz="1600">
                <a:solidFill>
                  <a:srgbClr val="4D4D4F"/>
                </a:solidFill>
                <a:latin typeface="+mj-lt"/>
              </a:defRPr>
            </a:lvl4pPr>
            <a:lvl5pPr marL="1828800" indent="0">
              <a:buNone/>
              <a:defRPr sz="1600">
                <a:solidFill>
                  <a:srgbClr val="4D4D4F"/>
                </a:solidFill>
                <a:latin typeface="+mj-lt"/>
              </a:defRPr>
            </a:lvl5pPr>
          </a:lstStyle>
          <a:p>
            <a:pPr lvl="0"/>
            <a:r>
              <a:rPr lang="en-US" dirty="0"/>
              <a:t>Body Calibri Light 20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70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799D6FA-D2C0-A34F-860E-5C7AEF76F606}"/>
              </a:ext>
            </a:extLst>
          </p:cNvPr>
          <p:cNvSpPr>
            <a:spLocks noGrp="1"/>
          </p:cNvSpPr>
          <p:nvPr>
            <p:ph type="body" sz="quarter" idx="13" hasCustomPrompt="1"/>
          </p:nvPr>
        </p:nvSpPr>
        <p:spPr>
          <a:xfrm>
            <a:off x="903110" y="1343095"/>
            <a:ext cx="10450690" cy="376080"/>
          </a:xfrm>
        </p:spPr>
        <p:txBody>
          <a:bodyPr>
            <a:noAutofit/>
          </a:bodyPr>
          <a:lstStyle>
            <a:lvl1pPr marL="0" indent="0">
              <a:buNone/>
              <a:defRPr sz="2200" b="1">
                <a:solidFill>
                  <a:srgbClr val="70CAC9"/>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Optional Subhead Calibri 22 Bold</a:t>
            </a:r>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rgbClr val="4D4D4F"/>
                </a:solidFill>
                <a:latin typeface="+mn-lt"/>
                <a:ea typeface="+mn-ea"/>
                <a:cs typeface="+mn-cs"/>
              </a:rPr>
              <a:t>fairfoodnetwork.org</a:t>
            </a:r>
            <a:endParaRPr lang="en-US" dirty="0">
              <a:solidFill>
                <a:srgbClr val="4D4D4F"/>
              </a:solidFill>
            </a:endParaRPr>
          </a:p>
        </p:txBody>
      </p:sp>
      <p:pic>
        <p:nvPicPr>
          <p:cNvPr id="9" name="Picture 8">
            <a:extLst>
              <a:ext uri="{FF2B5EF4-FFF2-40B4-BE49-F238E27FC236}">
                <a16:creationId xmlns:a16="http://schemas.microsoft.com/office/drawing/2014/main" id="{4EE314B4-A54F-D743-85F0-165506E70BDF}"/>
              </a:ext>
            </a:extLst>
          </p:cNvPr>
          <p:cNvPicPr>
            <a:picLocks noChangeAspect="1"/>
          </p:cNvPicPr>
          <p:nvPr userDrawn="1"/>
        </p:nvPicPr>
        <p:blipFill rotWithShape="1">
          <a:blip r:embed="rId2"/>
          <a:srcRect l="17080" t="20785" r="17080" b="20785"/>
          <a:stretch/>
        </p:blipFill>
        <p:spPr>
          <a:xfrm>
            <a:off x="11016343" y="5552802"/>
            <a:ext cx="1136455" cy="1305198"/>
          </a:xfrm>
          <a:prstGeom prst="rect">
            <a:avLst/>
          </a:prstGeom>
        </p:spPr>
      </p:pic>
    </p:spTree>
    <p:extLst>
      <p:ext uri="{BB962C8B-B14F-4D97-AF65-F5344CB8AC3E}">
        <p14:creationId xmlns:p14="http://schemas.microsoft.com/office/powerpoint/2010/main" val="75555271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FN Layout 3">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632178"/>
            <a:ext cx="10450689" cy="881662"/>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903110" y="1727200"/>
            <a:ext cx="4312357" cy="4449763"/>
          </a:xfrm>
        </p:spPr>
        <p:txBody>
          <a:bodyPr/>
          <a:lstStyle>
            <a:lvl1pPr marL="0" indent="0">
              <a:spcAft>
                <a:spcPts val="600"/>
              </a:spcAft>
              <a:buNone/>
              <a:defRPr sz="1800">
                <a:solidFill>
                  <a:srgbClr val="4D4D4F"/>
                </a:solidFill>
                <a:latin typeface="+mj-lt"/>
              </a:defRPr>
            </a:lvl1pPr>
            <a:lvl2pPr marL="457200" indent="0">
              <a:buNone/>
              <a:defRPr sz="1600">
                <a:solidFill>
                  <a:srgbClr val="4D4D4F"/>
                </a:solidFill>
                <a:latin typeface="+mj-lt"/>
              </a:defRPr>
            </a:lvl2pPr>
            <a:lvl3pPr marL="914400" indent="0">
              <a:buNone/>
              <a:defRPr sz="1600">
                <a:solidFill>
                  <a:srgbClr val="4D4D4F"/>
                </a:solidFill>
                <a:latin typeface="+mj-lt"/>
              </a:defRPr>
            </a:lvl3pPr>
            <a:lvl4pPr marL="1371600" indent="0">
              <a:buNone/>
              <a:defRPr sz="1600">
                <a:solidFill>
                  <a:srgbClr val="4D4D4F"/>
                </a:solidFill>
                <a:latin typeface="+mj-lt"/>
              </a:defRPr>
            </a:lvl4pPr>
            <a:lvl5pPr marL="1828800" indent="0">
              <a:buNone/>
              <a:defRPr sz="1600">
                <a:solidFill>
                  <a:srgbClr val="4D4D4F"/>
                </a:solidFill>
                <a:latin typeface="+mj-lt"/>
              </a:defRPr>
            </a:lvl5pPr>
          </a:lstStyle>
          <a:p>
            <a:pPr lvl="0"/>
            <a:r>
              <a:rPr lang="en-US" dirty="0"/>
              <a:t>Body Calibri Light 18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rgbClr val="4D4D4F"/>
                </a:solidFill>
                <a:latin typeface="+mn-lt"/>
                <a:ea typeface="+mn-ea"/>
                <a:cs typeface="+mn-cs"/>
              </a:rPr>
              <a:t>fairfoodnetwork.org</a:t>
            </a:r>
            <a:endParaRPr lang="en-US" dirty="0">
              <a:solidFill>
                <a:srgbClr val="4D4D4F"/>
              </a:solidFill>
            </a:endParaRPr>
          </a:p>
        </p:txBody>
      </p:sp>
      <p:cxnSp>
        <p:nvCxnSpPr>
          <p:cNvPr id="8" name="Straight Connector 7">
            <a:extLst>
              <a:ext uri="{FF2B5EF4-FFF2-40B4-BE49-F238E27FC236}">
                <a16:creationId xmlns:a16="http://schemas.microsoft.com/office/drawing/2014/main" id="{9980EC5A-CD0D-2243-B6CB-AED1EA9C11F8}"/>
              </a:ext>
            </a:extLst>
          </p:cNvPr>
          <p:cNvCxnSpPr/>
          <p:nvPr userDrawn="1"/>
        </p:nvCxnSpPr>
        <p:spPr>
          <a:xfrm>
            <a:off x="991362" y="1513840"/>
            <a:ext cx="337794" cy="0"/>
          </a:xfrm>
          <a:prstGeom prst="line">
            <a:avLst/>
          </a:prstGeom>
          <a:ln w="28575">
            <a:solidFill>
              <a:srgbClr val="7453A2"/>
            </a:solidFill>
          </a:ln>
        </p:spPr>
        <p:style>
          <a:lnRef idx="1">
            <a:schemeClr val="accent1"/>
          </a:lnRef>
          <a:fillRef idx="0">
            <a:schemeClr val="accent1"/>
          </a:fillRef>
          <a:effectRef idx="0">
            <a:schemeClr val="accent1"/>
          </a:effectRef>
          <a:fontRef idx="minor">
            <a:schemeClr val="tx1"/>
          </a:fontRef>
        </p:style>
      </p:cxnSp>
      <p:sp>
        <p:nvSpPr>
          <p:cNvPr id="9" name="Picture Placeholder 5">
            <a:extLst>
              <a:ext uri="{FF2B5EF4-FFF2-40B4-BE49-F238E27FC236}">
                <a16:creationId xmlns:a16="http://schemas.microsoft.com/office/drawing/2014/main" id="{2A73CFFD-261E-1A42-A1EF-E8B6AAB33327}"/>
              </a:ext>
            </a:extLst>
          </p:cNvPr>
          <p:cNvSpPr>
            <a:spLocks noGrp="1"/>
          </p:cNvSpPr>
          <p:nvPr>
            <p:ph type="pic" sz="quarter" idx="14"/>
          </p:nvPr>
        </p:nvSpPr>
        <p:spPr>
          <a:xfrm>
            <a:off x="5784944" y="1727200"/>
            <a:ext cx="5568855" cy="4449763"/>
          </a:xfrm>
        </p:spPr>
        <p:txBody>
          <a:bodyPr/>
          <a:lstStyle/>
          <a:p>
            <a:endParaRPr lang="en-US"/>
          </a:p>
        </p:txBody>
      </p:sp>
    </p:spTree>
    <p:extLst>
      <p:ext uri="{BB962C8B-B14F-4D97-AF65-F5344CB8AC3E}">
        <p14:creationId xmlns:p14="http://schemas.microsoft.com/office/powerpoint/2010/main" val="15423937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FB Layout 3">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632178"/>
            <a:ext cx="10450689" cy="881662"/>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903110" y="1727200"/>
            <a:ext cx="4312357" cy="4449763"/>
          </a:xfrm>
        </p:spPr>
        <p:txBody>
          <a:bodyPr/>
          <a:lstStyle>
            <a:lvl1pPr marL="0" indent="0">
              <a:spcAft>
                <a:spcPts val="600"/>
              </a:spcAft>
              <a:buNone/>
              <a:defRPr sz="1800">
                <a:solidFill>
                  <a:srgbClr val="4D4D4F"/>
                </a:solidFill>
                <a:latin typeface="+mj-lt"/>
              </a:defRPr>
            </a:lvl1pPr>
            <a:lvl2pPr marL="457200" indent="0">
              <a:buNone/>
              <a:defRPr sz="1600">
                <a:solidFill>
                  <a:srgbClr val="4D4D4F"/>
                </a:solidFill>
                <a:latin typeface="+mj-lt"/>
              </a:defRPr>
            </a:lvl2pPr>
            <a:lvl3pPr marL="914400" indent="0">
              <a:buNone/>
              <a:defRPr sz="1600">
                <a:solidFill>
                  <a:srgbClr val="4D4D4F"/>
                </a:solidFill>
                <a:latin typeface="+mj-lt"/>
              </a:defRPr>
            </a:lvl3pPr>
            <a:lvl4pPr marL="1371600" indent="0">
              <a:buNone/>
              <a:defRPr sz="1600">
                <a:solidFill>
                  <a:srgbClr val="4D4D4F"/>
                </a:solidFill>
                <a:latin typeface="+mj-lt"/>
              </a:defRPr>
            </a:lvl4pPr>
            <a:lvl5pPr marL="1828800" indent="0">
              <a:buNone/>
              <a:defRPr sz="1600">
                <a:solidFill>
                  <a:srgbClr val="4D4D4F"/>
                </a:solidFill>
                <a:latin typeface="+mj-lt"/>
              </a:defRPr>
            </a:lvl5pPr>
          </a:lstStyle>
          <a:p>
            <a:pPr lvl="0"/>
            <a:r>
              <a:rPr lang="en-US" dirty="0"/>
              <a:t>Body Calibri Light 18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EC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rgbClr val="4D4D4F"/>
                </a:solidFill>
                <a:latin typeface="+mn-lt"/>
                <a:ea typeface="+mn-ea"/>
                <a:cs typeface="+mn-cs"/>
              </a:rPr>
              <a:t>fairfoodnetwork.org</a:t>
            </a:r>
            <a:endParaRPr lang="en-US" dirty="0">
              <a:solidFill>
                <a:srgbClr val="4D4D4F"/>
              </a:solidFill>
            </a:endParaRPr>
          </a:p>
        </p:txBody>
      </p:sp>
      <p:cxnSp>
        <p:nvCxnSpPr>
          <p:cNvPr id="8" name="Straight Connector 7">
            <a:extLst>
              <a:ext uri="{FF2B5EF4-FFF2-40B4-BE49-F238E27FC236}">
                <a16:creationId xmlns:a16="http://schemas.microsoft.com/office/drawing/2014/main" id="{9980EC5A-CD0D-2243-B6CB-AED1EA9C11F8}"/>
              </a:ext>
            </a:extLst>
          </p:cNvPr>
          <p:cNvCxnSpPr/>
          <p:nvPr userDrawn="1"/>
        </p:nvCxnSpPr>
        <p:spPr>
          <a:xfrm>
            <a:off x="991362" y="1513840"/>
            <a:ext cx="337794" cy="0"/>
          </a:xfrm>
          <a:prstGeom prst="line">
            <a:avLst/>
          </a:prstGeom>
          <a:ln w="28575">
            <a:solidFill>
              <a:srgbClr val="ECB21F"/>
            </a:solidFill>
          </a:ln>
        </p:spPr>
        <p:style>
          <a:lnRef idx="1">
            <a:schemeClr val="accent1"/>
          </a:lnRef>
          <a:fillRef idx="0">
            <a:schemeClr val="accent1"/>
          </a:fillRef>
          <a:effectRef idx="0">
            <a:schemeClr val="accent1"/>
          </a:effectRef>
          <a:fontRef idx="minor">
            <a:schemeClr val="tx1"/>
          </a:fontRef>
        </p:style>
      </p:cxnSp>
      <p:sp>
        <p:nvSpPr>
          <p:cNvPr id="9" name="Picture Placeholder 5">
            <a:extLst>
              <a:ext uri="{FF2B5EF4-FFF2-40B4-BE49-F238E27FC236}">
                <a16:creationId xmlns:a16="http://schemas.microsoft.com/office/drawing/2014/main" id="{2A73CFFD-261E-1A42-A1EF-E8B6AAB33327}"/>
              </a:ext>
            </a:extLst>
          </p:cNvPr>
          <p:cNvSpPr>
            <a:spLocks noGrp="1"/>
          </p:cNvSpPr>
          <p:nvPr>
            <p:ph type="pic" sz="quarter" idx="14"/>
          </p:nvPr>
        </p:nvSpPr>
        <p:spPr>
          <a:xfrm>
            <a:off x="5784944" y="1727200"/>
            <a:ext cx="5568855" cy="4449763"/>
          </a:xfrm>
        </p:spPr>
        <p:txBody>
          <a:bodyPr/>
          <a:lstStyle/>
          <a:p>
            <a:endParaRPr lang="en-US"/>
          </a:p>
        </p:txBody>
      </p:sp>
    </p:spTree>
    <p:extLst>
      <p:ext uri="{BB962C8B-B14F-4D97-AF65-F5344CB8AC3E}">
        <p14:creationId xmlns:p14="http://schemas.microsoft.com/office/powerpoint/2010/main" val="24552398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FF Layout 3">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632178"/>
            <a:ext cx="10450689" cy="881662"/>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903110" y="1727200"/>
            <a:ext cx="4312357" cy="4449763"/>
          </a:xfrm>
        </p:spPr>
        <p:txBody>
          <a:bodyPr/>
          <a:lstStyle>
            <a:lvl1pPr marL="0" indent="0">
              <a:spcAft>
                <a:spcPts val="600"/>
              </a:spcAft>
              <a:buNone/>
              <a:defRPr sz="1800">
                <a:solidFill>
                  <a:srgbClr val="4D4D4F"/>
                </a:solidFill>
                <a:latin typeface="+mj-lt"/>
              </a:defRPr>
            </a:lvl1pPr>
            <a:lvl2pPr marL="457200" indent="0">
              <a:buNone/>
              <a:defRPr sz="1600">
                <a:solidFill>
                  <a:srgbClr val="4D4D4F"/>
                </a:solidFill>
                <a:latin typeface="+mj-lt"/>
              </a:defRPr>
            </a:lvl2pPr>
            <a:lvl3pPr marL="914400" indent="0">
              <a:buNone/>
              <a:defRPr sz="1600">
                <a:solidFill>
                  <a:srgbClr val="4D4D4F"/>
                </a:solidFill>
                <a:latin typeface="+mj-lt"/>
              </a:defRPr>
            </a:lvl3pPr>
            <a:lvl4pPr marL="1371600" indent="0">
              <a:buNone/>
              <a:defRPr sz="1600">
                <a:solidFill>
                  <a:srgbClr val="4D4D4F"/>
                </a:solidFill>
                <a:latin typeface="+mj-lt"/>
              </a:defRPr>
            </a:lvl4pPr>
            <a:lvl5pPr marL="1828800" indent="0">
              <a:buNone/>
              <a:defRPr sz="1600">
                <a:solidFill>
                  <a:srgbClr val="4D4D4F"/>
                </a:solidFill>
                <a:latin typeface="+mj-lt"/>
              </a:defRPr>
            </a:lvl5pPr>
          </a:lstStyle>
          <a:p>
            <a:pPr lvl="0"/>
            <a:r>
              <a:rPr lang="en-US" dirty="0"/>
              <a:t>Body Calibri Light 18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70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cxnSp>
        <p:nvCxnSpPr>
          <p:cNvPr id="8" name="Straight Connector 7">
            <a:extLst>
              <a:ext uri="{FF2B5EF4-FFF2-40B4-BE49-F238E27FC236}">
                <a16:creationId xmlns:a16="http://schemas.microsoft.com/office/drawing/2014/main" id="{9980EC5A-CD0D-2243-B6CB-AED1EA9C11F8}"/>
              </a:ext>
            </a:extLst>
          </p:cNvPr>
          <p:cNvCxnSpPr/>
          <p:nvPr userDrawn="1"/>
        </p:nvCxnSpPr>
        <p:spPr>
          <a:xfrm>
            <a:off x="991362" y="1513840"/>
            <a:ext cx="337794" cy="0"/>
          </a:xfrm>
          <a:prstGeom prst="line">
            <a:avLst/>
          </a:prstGeom>
          <a:ln w="28575">
            <a:solidFill>
              <a:srgbClr val="70CAC9"/>
            </a:solidFill>
          </a:ln>
        </p:spPr>
        <p:style>
          <a:lnRef idx="1">
            <a:schemeClr val="accent1"/>
          </a:lnRef>
          <a:fillRef idx="0">
            <a:schemeClr val="accent1"/>
          </a:fillRef>
          <a:effectRef idx="0">
            <a:schemeClr val="accent1"/>
          </a:effectRef>
          <a:fontRef idx="minor">
            <a:schemeClr val="tx1"/>
          </a:fontRef>
        </p:style>
      </p:cxnSp>
      <p:sp>
        <p:nvSpPr>
          <p:cNvPr id="9" name="Picture Placeholder 5">
            <a:extLst>
              <a:ext uri="{FF2B5EF4-FFF2-40B4-BE49-F238E27FC236}">
                <a16:creationId xmlns:a16="http://schemas.microsoft.com/office/drawing/2014/main" id="{2A73CFFD-261E-1A42-A1EF-E8B6AAB33327}"/>
              </a:ext>
            </a:extLst>
          </p:cNvPr>
          <p:cNvSpPr>
            <a:spLocks noGrp="1"/>
          </p:cNvSpPr>
          <p:nvPr>
            <p:ph type="pic" sz="quarter" idx="14"/>
          </p:nvPr>
        </p:nvSpPr>
        <p:spPr>
          <a:xfrm>
            <a:off x="5784944" y="1727200"/>
            <a:ext cx="5568855" cy="4449763"/>
          </a:xfrm>
        </p:spPr>
        <p:txBody>
          <a:bodyPr/>
          <a:lstStyle/>
          <a:p>
            <a:endParaRPr lang="en-US"/>
          </a:p>
        </p:txBody>
      </p:sp>
    </p:spTree>
    <p:extLst>
      <p:ext uri="{BB962C8B-B14F-4D97-AF65-F5344CB8AC3E}">
        <p14:creationId xmlns:p14="http://schemas.microsoft.com/office/powerpoint/2010/main" val="1013492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 Year Slide">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365125"/>
            <a:ext cx="10450690" cy="1148715"/>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903110" y="1825624"/>
            <a:ext cx="10450690" cy="4351339"/>
          </a:xfrm>
        </p:spPr>
        <p:txBody>
          <a:bodyPr/>
          <a:lstStyle>
            <a:lvl1pPr marL="0" indent="0">
              <a:spcAft>
                <a:spcPts val="600"/>
              </a:spcAft>
              <a:buNone/>
              <a:defRPr sz="2000">
                <a:solidFill>
                  <a:srgbClr val="4D4D4F"/>
                </a:solidFill>
                <a:latin typeface="+mj-lt"/>
              </a:defRPr>
            </a:lvl1pPr>
            <a:lvl2pPr marL="457200" indent="0">
              <a:buNone/>
              <a:defRPr sz="1800">
                <a:solidFill>
                  <a:srgbClr val="4D4D4F"/>
                </a:solidFill>
                <a:latin typeface="+mj-lt"/>
              </a:defRPr>
            </a:lvl2pPr>
            <a:lvl3pPr marL="914400" indent="0">
              <a:buNone/>
              <a:defRPr sz="1600">
                <a:solidFill>
                  <a:srgbClr val="4D4D4F"/>
                </a:solidFill>
                <a:latin typeface="+mj-lt"/>
              </a:defRPr>
            </a:lvl3pPr>
            <a:lvl4pPr marL="1371600" indent="0">
              <a:buNone/>
              <a:defRPr sz="1600">
                <a:solidFill>
                  <a:srgbClr val="4D4D4F"/>
                </a:solidFill>
                <a:latin typeface="+mj-lt"/>
              </a:defRPr>
            </a:lvl4pPr>
            <a:lvl5pPr marL="1828800" indent="0">
              <a:buNone/>
              <a:defRPr sz="1600">
                <a:solidFill>
                  <a:srgbClr val="4D4D4F"/>
                </a:solidFill>
                <a:latin typeface="+mj-lt"/>
              </a:defRPr>
            </a:lvl5pPr>
          </a:lstStyle>
          <a:p>
            <a:pPr lvl="0"/>
            <a:r>
              <a:rPr lang="en-US" dirty="0"/>
              <a:t>Body Calibri Light 20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D0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799D6FA-D2C0-A34F-860E-5C7AEF76F606}"/>
              </a:ext>
            </a:extLst>
          </p:cNvPr>
          <p:cNvSpPr>
            <a:spLocks noGrp="1"/>
          </p:cNvSpPr>
          <p:nvPr>
            <p:ph type="body" sz="quarter" idx="13" hasCustomPrompt="1"/>
          </p:nvPr>
        </p:nvSpPr>
        <p:spPr>
          <a:xfrm>
            <a:off x="903110" y="1343095"/>
            <a:ext cx="10450690" cy="376080"/>
          </a:xfrm>
        </p:spPr>
        <p:txBody>
          <a:bodyPr>
            <a:noAutofit/>
          </a:bodyPr>
          <a:lstStyle>
            <a:lvl1pPr marL="0" indent="0">
              <a:buNone/>
              <a:defRPr sz="2200" b="1">
                <a:solidFill>
                  <a:srgbClr val="D04C27"/>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Optional Subhead Calibri 22 Bold</a:t>
            </a:r>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rgbClr val="4D4D4F"/>
                </a:solidFill>
                <a:latin typeface="+mn-lt"/>
                <a:ea typeface="+mn-ea"/>
                <a:cs typeface="+mn-cs"/>
              </a:rPr>
              <a:t>fairfoodnetwork.org</a:t>
            </a:r>
            <a:endParaRPr lang="en-US" dirty="0">
              <a:solidFill>
                <a:srgbClr val="4D4D4F"/>
              </a:solidFill>
            </a:endParaRPr>
          </a:p>
        </p:txBody>
      </p:sp>
      <p:pic>
        <p:nvPicPr>
          <p:cNvPr id="11" name="Picture 10">
            <a:extLst>
              <a:ext uri="{FF2B5EF4-FFF2-40B4-BE49-F238E27FC236}">
                <a16:creationId xmlns:a16="http://schemas.microsoft.com/office/drawing/2014/main" id="{53B4C79E-90CB-D340-8FEA-9E827D4454A0}"/>
              </a:ext>
            </a:extLst>
          </p:cNvPr>
          <p:cNvPicPr>
            <a:picLocks noChangeAspect="1"/>
          </p:cNvPicPr>
          <p:nvPr userDrawn="1"/>
        </p:nvPicPr>
        <p:blipFill rotWithShape="1">
          <a:blip r:embed="rId2"/>
          <a:srcRect l="17080" t="20785" r="17080" b="20785"/>
          <a:stretch/>
        </p:blipFill>
        <p:spPr>
          <a:xfrm>
            <a:off x="11016343" y="5552802"/>
            <a:ext cx="1136455" cy="1305198"/>
          </a:xfrm>
          <a:prstGeom prst="rect">
            <a:avLst/>
          </a:prstGeom>
        </p:spPr>
      </p:pic>
    </p:spTree>
    <p:extLst>
      <p:ext uri="{BB962C8B-B14F-4D97-AF65-F5344CB8AC3E}">
        <p14:creationId xmlns:p14="http://schemas.microsoft.com/office/powerpoint/2010/main" val="19749051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UFB Layout 3">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128332"/>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632178"/>
            <a:ext cx="10450689" cy="881662"/>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EC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cxnSp>
        <p:nvCxnSpPr>
          <p:cNvPr id="8" name="Straight Connector 7">
            <a:extLst>
              <a:ext uri="{FF2B5EF4-FFF2-40B4-BE49-F238E27FC236}">
                <a16:creationId xmlns:a16="http://schemas.microsoft.com/office/drawing/2014/main" id="{9980EC5A-CD0D-2243-B6CB-AED1EA9C11F8}"/>
              </a:ext>
            </a:extLst>
          </p:cNvPr>
          <p:cNvCxnSpPr/>
          <p:nvPr userDrawn="1"/>
        </p:nvCxnSpPr>
        <p:spPr>
          <a:xfrm>
            <a:off x="991362" y="1513840"/>
            <a:ext cx="337794" cy="0"/>
          </a:xfrm>
          <a:prstGeom prst="line">
            <a:avLst/>
          </a:prstGeom>
          <a:ln w="28575">
            <a:solidFill>
              <a:srgbClr val="ECB21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1DB44EC-AD8F-8448-BCF4-F7E4C97FCE32}"/>
              </a:ext>
            </a:extLst>
          </p:cNvPr>
          <p:cNvSpPr/>
          <p:nvPr userDrawn="1"/>
        </p:nvSpPr>
        <p:spPr>
          <a:xfrm>
            <a:off x="1768879" y="2742232"/>
            <a:ext cx="3842301" cy="3159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CAC9"/>
              </a:solidFill>
            </a:endParaRPr>
          </a:p>
        </p:txBody>
      </p:sp>
      <p:sp>
        <p:nvSpPr>
          <p:cNvPr id="13" name="Rectangle 12">
            <a:extLst>
              <a:ext uri="{FF2B5EF4-FFF2-40B4-BE49-F238E27FC236}">
                <a16:creationId xmlns:a16="http://schemas.microsoft.com/office/drawing/2014/main" id="{DA62F74C-6D23-B54A-A7D7-ED4426E75DD9}"/>
              </a:ext>
            </a:extLst>
          </p:cNvPr>
          <p:cNvSpPr/>
          <p:nvPr userDrawn="1"/>
        </p:nvSpPr>
        <p:spPr>
          <a:xfrm>
            <a:off x="6534541" y="2742232"/>
            <a:ext cx="3842301" cy="3159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CAC9"/>
              </a:solidFill>
            </a:endParaRPr>
          </a:p>
        </p:txBody>
      </p:sp>
      <p:sp>
        <p:nvSpPr>
          <p:cNvPr id="19" name="Oval 18">
            <a:extLst>
              <a:ext uri="{FF2B5EF4-FFF2-40B4-BE49-F238E27FC236}">
                <a16:creationId xmlns:a16="http://schemas.microsoft.com/office/drawing/2014/main" id="{21C74506-161E-FA49-AF2E-9CF0F4C062AE}"/>
              </a:ext>
            </a:extLst>
          </p:cNvPr>
          <p:cNvSpPr/>
          <p:nvPr userDrawn="1"/>
        </p:nvSpPr>
        <p:spPr>
          <a:xfrm>
            <a:off x="3158816" y="2072925"/>
            <a:ext cx="1066037" cy="1066037"/>
          </a:xfrm>
          <a:prstGeom prst="ellipse">
            <a:avLst/>
          </a:prstGeom>
          <a:solidFill>
            <a:srgbClr val="ECB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996DB6-B5E6-F144-94DD-87E6F5ED2AC6}"/>
              </a:ext>
            </a:extLst>
          </p:cNvPr>
          <p:cNvSpPr/>
          <p:nvPr userDrawn="1"/>
        </p:nvSpPr>
        <p:spPr>
          <a:xfrm>
            <a:off x="7918833" y="2063549"/>
            <a:ext cx="1066037" cy="1066037"/>
          </a:xfrm>
          <a:prstGeom prst="ellipse">
            <a:avLst/>
          </a:prstGeom>
          <a:solidFill>
            <a:srgbClr val="ECB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D32D46F-230E-5E4C-A7FE-8B58E9473C91}"/>
              </a:ext>
            </a:extLst>
          </p:cNvPr>
          <p:cNvPicPr>
            <a:picLocks noChangeAspect="1"/>
          </p:cNvPicPr>
          <p:nvPr userDrawn="1"/>
        </p:nvPicPr>
        <p:blipFill>
          <a:blip r:embed="rId2">
            <a:extLst>
              <a:ext uri="{BEBA8EAE-BF5A-486C-A8C5-ECC9F3942E4B}">
                <a14:imgProps xmlns:a14="http://schemas.microsoft.com/office/drawing/2010/main">
                  <a14:imgLayer>
                    <a14:imgEffect>
                      <a14:brightnessContrast bright="100000"/>
                    </a14:imgEffect>
                  </a14:imgLayer>
                </a14:imgProps>
              </a:ext>
            </a:extLst>
          </a:blip>
          <a:stretch>
            <a:fillRect/>
          </a:stretch>
        </p:blipFill>
        <p:spPr>
          <a:xfrm>
            <a:off x="7999462" y="2331820"/>
            <a:ext cx="924062" cy="571396"/>
          </a:xfrm>
          <a:prstGeom prst="rect">
            <a:avLst/>
          </a:prstGeom>
        </p:spPr>
      </p:pic>
      <p:pic>
        <p:nvPicPr>
          <p:cNvPr id="25" name="Picture 24">
            <a:extLst>
              <a:ext uri="{FF2B5EF4-FFF2-40B4-BE49-F238E27FC236}">
                <a16:creationId xmlns:a16="http://schemas.microsoft.com/office/drawing/2014/main" id="{74C2013C-612C-9D44-83FB-22FCA750629C}"/>
              </a:ext>
            </a:extLst>
          </p:cNvPr>
          <p:cNvPicPr>
            <a:picLocks noChangeAspect="1"/>
          </p:cNvPicPr>
          <p:nvPr userDrawn="1"/>
        </p:nvPicPr>
        <p:blipFill rotWithShape="1">
          <a:blip r:embed="rId3"/>
          <a:srcRect t="7604"/>
          <a:stretch/>
        </p:blipFill>
        <p:spPr>
          <a:xfrm rot="318318">
            <a:off x="3292603" y="2241717"/>
            <a:ext cx="722994" cy="698614"/>
          </a:xfrm>
          <a:prstGeom prst="rect">
            <a:avLst/>
          </a:prstGeom>
        </p:spPr>
      </p:pic>
      <p:sp>
        <p:nvSpPr>
          <p:cNvPr id="4" name="Text Placeholder 3">
            <a:extLst>
              <a:ext uri="{FF2B5EF4-FFF2-40B4-BE49-F238E27FC236}">
                <a16:creationId xmlns:a16="http://schemas.microsoft.com/office/drawing/2014/main" id="{10D82B8C-7AB8-104A-97F7-1B112BB5A83F}"/>
              </a:ext>
            </a:extLst>
          </p:cNvPr>
          <p:cNvSpPr>
            <a:spLocks noGrp="1"/>
          </p:cNvSpPr>
          <p:nvPr>
            <p:ph type="body" sz="quarter" idx="10" hasCustomPrompt="1"/>
          </p:nvPr>
        </p:nvSpPr>
        <p:spPr>
          <a:xfrm>
            <a:off x="2127135" y="3427589"/>
            <a:ext cx="3125788" cy="345994"/>
          </a:xfrm>
        </p:spPr>
        <p:txBody>
          <a:bodyPr>
            <a:noAutofit/>
          </a:bodyPr>
          <a:lstStyle>
            <a:lvl1pPr marL="0" indent="0" algn="ctr">
              <a:buNone/>
              <a:defRPr lang="en-US" sz="2000" b="1" kern="1200" dirty="0" smtClean="0">
                <a:solidFill>
                  <a:srgbClr val="ECB21F"/>
                </a:solidFill>
                <a:effectLst/>
                <a:latin typeface="+mn-lt"/>
                <a:ea typeface="+mn-ea"/>
                <a:cs typeface="+mn-cs"/>
              </a:defRPr>
            </a:lvl1pPr>
            <a:lvl2pPr marL="457200" indent="0">
              <a:buNone/>
              <a:defRPr lang="en-US" sz="2000" b="1" kern="1200" dirty="0" smtClean="0">
                <a:solidFill>
                  <a:srgbClr val="ECB21F"/>
                </a:solidFill>
                <a:effectLst/>
                <a:latin typeface="+mn-lt"/>
                <a:ea typeface="+mn-ea"/>
                <a:cs typeface="+mn-cs"/>
              </a:defRPr>
            </a:lvl2pPr>
            <a:lvl3pPr marL="914400" indent="0">
              <a:buNone/>
              <a:defRPr lang="en-US" sz="2000" b="1" kern="1200" dirty="0" smtClean="0">
                <a:solidFill>
                  <a:srgbClr val="ECB21F"/>
                </a:solidFill>
                <a:effectLst/>
                <a:latin typeface="+mn-lt"/>
                <a:ea typeface="+mn-ea"/>
                <a:cs typeface="+mn-cs"/>
              </a:defRPr>
            </a:lvl3pPr>
            <a:lvl4pPr marL="1371600" indent="0">
              <a:buNone/>
              <a:defRPr lang="en-US" sz="2000" b="1" kern="1200" dirty="0" smtClean="0">
                <a:solidFill>
                  <a:srgbClr val="ECB21F"/>
                </a:solidFill>
                <a:effectLst/>
                <a:latin typeface="+mn-lt"/>
                <a:ea typeface="+mn-ea"/>
                <a:cs typeface="+mn-cs"/>
              </a:defRPr>
            </a:lvl4pPr>
            <a:lvl5pPr marL="1828800" indent="0">
              <a:buNone/>
              <a:defRPr lang="en-US" sz="2000" b="1" kern="1200" dirty="0">
                <a:solidFill>
                  <a:srgbClr val="ECB21F"/>
                </a:solidFill>
                <a:effectLst/>
                <a:latin typeface="+mn-lt"/>
                <a:ea typeface="+mn-ea"/>
                <a:cs typeface="+mn-cs"/>
              </a:defRPr>
            </a:lvl5pPr>
          </a:lstStyle>
          <a:p>
            <a:pPr lvl="0"/>
            <a:r>
              <a:rPr lang="en-US" dirty="0"/>
              <a:t>Calibri 20 Bold</a:t>
            </a:r>
          </a:p>
        </p:txBody>
      </p:sp>
      <p:sp>
        <p:nvSpPr>
          <p:cNvPr id="6" name="Text Placeholder 5">
            <a:extLst>
              <a:ext uri="{FF2B5EF4-FFF2-40B4-BE49-F238E27FC236}">
                <a16:creationId xmlns:a16="http://schemas.microsoft.com/office/drawing/2014/main" id="{66C48A8E-B1A7-A84E-9B83-602DD155CF2B}"/>
              </a:ext>
            </a:extLst>
          </p:cNvPr>
          <p:cNvSpPr>
            <a:spLocks noGrp="1"/>
          </p:cNvSpPr>
          <p:nvPr>
            <p:ph type="body" sz="quarter" idx="11" hasCustomPrompt="1"/>
          </p:nvPr>
        </p:nvSpPr>
        <p:spPr>
          <a:xfrm>
            <a:off x="6911182" y="3422650"/>
            <a:ext cx="3081338" cy="350933"/>
          </a:xfrm>
        </p:spPr>
        <p:txBody>
          <a:bodyPr>
            <a:noAutofit/>
          </a:bodyPr>
          <a:lstStyle>
            <a:lvl1pPr marL="0" indent="0" algn="ctr">
              <a:buNone/>
              <a:defRPr lang="en-US" sz="2000" b="1" kern="1200" dirty="0" smtClean="0">
                <a:solidFill>
                  <a:srgbClr val="ECB21F"/>
                </a:solidFill>
                <a:effectLst/>
                <a:latin typeface="+mn-lt"/>
                <a:ea typeface="+mn-ea"/>
                <a:cs typeface="+mn-cs"/>
              </a:defRPr>
            </a:lvl1pPr>
            <a:lvl2pPr marL="457200" indent="0" algn="ctr">
              <a:buNone/>
              <a:defRPr lang="en-US" sz="2000" b="1" kern="1200" dirty="0" smtClean="0">
                <a:solidFill>
                  <a:srgbClr val="ECB21F"/>
                </a:solidFill>
                <a:effectLst/>
                <a:latin typeface="+mn-lt"/>
                <a:ea typeface="+mn-ea"/>
                <a:cs typeface="+mn-cs"/>
              </a:defRPr>
            </a:lvl2pPr>
            <a:lvl3pPr marL="914400" indent="0" algn="ctr">
              <a:buNone/>
              <a:defRPr lang="en-US" sz="2000" b="1" kern="1200" dirty="0" smtClean="0">
                <a:solidFill>
                  <a:srgbClr val="ECB21F"/>
                </a:solidFill>
                <a:effectLst/>
                <a:latin typeface="+mn-lt"/>
                <a:ea typeface="+mn-ea"/>
                <a:cs typeface="+mn-cs"/>
              </a:defRPr>
            </a:lvl3pPr>
            <a:lvl4pPr marL="1371600" indent="0" algn="ctr">
              <a:buNone/>
              <a:defRPr lang="en-US" sz="2000" b="1" kern="1200" dirty="0" smtClean="0">
                <a:solidFill>
                  <a:srgbClr val="ECB21F"/>
                </a:solidFill>
                <a:effectLst/>
                <a:latin typeface="+mn-lt"/>
                <a:ea typeface="+mn-ea"/>
                <a:cs typeface="+mn-cs"/>
              </a:defRPr>
            </a:lvl4pPr>
            <a:lvl5pPr marL="1828800" indent="0" algn="ctr">
              <a:buNone/>
              <a:defRPr lang="en-US" sz="2000" b="1" kern="1200" dirty="0" smtClean="0">
                <a:solidFill>
                  <a:srgbClr val="ECB21F"/>
                </a:solidFill>
                <a:effectLst/>
                <a:latin typeface="+mn-lt"/>
                <a:ea typeface="+mn-ea"/>
                <a:cs typeface="+mn-cs"/>
              </a:defRPr>
            </a:lvl5pPr>
          </a:lstStyle>
          <a:p>
            <a:pPr lvl="0"/>
            <a:r>
              <a:rPr lang="en-US" dirty="0"/>
              <a:t>Calibri 20 Bold</a:t>
            </a:r>
          </a:p>
        </p:txBody>
      </p:sp>
      <p:sp>
        <p:nvSpPr>
          <p:cNvPr id="27" name="Text Placeholder 26">
            <a:extLst>
              <a:ext uri="{FF2B5EF4-FFF2-40B4-BE49-F238E27FC236}">
                <a16:creationId xmlns:a16="http://schemas.microsoft.com/office/drawing/2014/main" id="{D8A28D7F-818E-F748-B268-72E12605EB5F}"/>
              </a:ext>
            </a:extLst>
          </p:cNvPr>
          <p:cNvSpPr>
            <a:spLocks noGrp="1"/>
          </p:cNvSpPr>
          <p:nvPr>
            <p:ph type="body" sz="quarter" idx="12" hasCustomPrompt="1"/>
          </p:nvPr>
        </p:nvSpPr>
        <p:spPr>
          <a:xfrm>
            <a:off x="2127135" y="3899477"/>
            <a:ext cx="3125788" cy="1598212"/>
          </a:xfrm>
        </p:spPr>
        <p:txBody>
          <a:bodyPr>
            <a:normAutofit/>
          </a:bodyPr>
          <a:lstStyle>
            <a:lvl1pPr marL="0" indent="0">
              <a:buNone/>
              <a:defRPr lang="en-US" sz="1400" kern="1200" dirty="0" smtClean="0">
                <a:solidFill>
                  <a:srgbClr val="4D4C4F"/>
                </a:solidFill>
                <a:latin typeface="+mj-lt"/>
                <a:ea typeface="+mn-ea"/>
                <a:cs typeface="+mn-cs"/>
              </a:defRPr>
            </a:lvl1pPr>
            <a:lvl2pPr marL="457200" indent="0">
              <a:buNone/>
              <a:defRPr lang="en-US" sz="1100" kern="1200" dirty="0" smtClean="0">
                <a:solidFill>
                  <a:srgbClr val="4D4C4F"/>
                </a:solidFill>
                <a:latin typeface="+mj-lt"/>
                <a:ea typeface="+mn-ea"/>
                <a:cs typeface="+mn-cs"/>
              </a:defRPr>
            </a:lvl2pPr>
            <a:lvl3pPr marL="914400" indent="0">
              <a:buNone/>
              <a:defRPr lang="en-US" sz="1100" kern="1200" dirty="0" smtClean="0">
                <a:solidFill>
                  <a:srgbClr val="4D4C4F"/>
                </a:solidFill>
                <a:latin typeface="+mj-lt"/>
                <a:ea typeface="+mn-ea"/>
                <a:cs typeface="+mn-cs"/>
              </a:defRPr>
            </a:lvl3pPr>
            <a:lvl4pPr marL="1371600" indent="0">
              <a:buNone/>
              <a:defRPr lang="en-US" sz="1100" kern="1200" dirty="0" smtClean="0">
                <a:solidFill>
                  <a:srgbClr val="4D4C4F"/>
                </a:solidFill>
                <a:latin typeface="+mj-lt"/>
                <a:ea typeface="+mn-ea"/>
                <a:cs typeface="+mn-cs"/>
              </a:defRPr>
            </a:lvl4pPr>
            <a:lvl5pPr marL="1828800" indent="0">
              <a:buNone/>
              <a:defRPr lang="en-US" sz="1100" kern="1200" dirty="0">
                <a:solidFill>
                  <a:srgbClr val="4D4C4F"/>
                </a:solidFill>
                <a:latin typeface="+mj-lt"/>
                <a:ea typeface="+mn-ea"/>
                <a:cs typeface="+mn-cs"/>
              </a:defRPr>
            </a:lvl5pPr>
          </a:lstStyle>
          <a:p>
            <a:pPr lvl="0"/>
            <a:r>
              <a:rPr lang="en-US" dirty="0"/>
              <a:t>Body Calibri Light 14</a:t>
            </a:r>
          </a:p>
        </p:txBody>
      </p:sp>
      <p:sp>
        <p:nvSpPr>
          <p:cNvPr id="29" name="Text Placeholder 28">
            <a:extLst>
              <a:ext uri="{FF2B5EF4-FFF2-40B4-BE49-F238E27FC236}">
                <a16:creationId xmlns:a16="http://schemas.microsoft.com/office/drawing/2014/main" id="{801ECE28-7901-DB41-AF14-02F89B263ED0}"/>
              </a:ext>
            </a:extLst>
          </p:cNvPr>
          <p:cNvSpPr>
            <a:spLocks noGrp="1"/>
          </p:cNvSpPr>
          <p:nvPr>
            <p:ph type="body" sz="quarter" idx="13" hasCustomPrompt="1"/>
          </p:nvPr>
        </p:nvSpPr>
        <p:spPr>
          <a:xfrm>
            <a:off x="6911183" y="3898900"/>
            <a:ext cx="3081338" cy="1598789"/>
          </a:xfrm>
        </p:spPr>
        <p:txBody>
          <a:bodyPr>
            <a:normAutofit/>
          </a:bodyPr>
          <a:lstStyle>
            <a:lvl1pPr marL="0" indent="0">
              <a:buNone/>
              <a:defRPr lang="en-US" sz="1400" kern="1200" dirty="0" smtClean="0">
                <a:solidFill>
                  <a:srgbClr val="4D4C4F"/>
                </a:solidFill>
                <a:latin typeface="+mj-lt"/>
                <a:ea typeface="+mn-ea"/>
                <a:cs typeface="+mn-cs"/>
              </a:defRPr>
            </a:lvl1pPr>
            <a:lvl2pPr marL="457200" indent="0">
              <a:buNone/>
              <a:defRPr lang="en-US" sz="1400" kern="1200" dirty="0" smtClean="0">
                <a:solidFill>
                  <a:srgbClr val="4D4C4F"/>
                </a:solidFill>
                <a:latin typeface="+mj-lt"/>
                <a:ea typeface="+mn-ea"/>
                <a:cs typeface="+mn-cs"/>
              </a:defRPr>
            </a:lvl2pPr>
            <a:lvl3pPr marL="914400" indent="0">
              <a:buNone/>
              <a:defRPr lang="en-US" sz="1400" kern="1200" dirty="0" smtClean="0">
                <a:solidFill>
                  <a:srgbClr val="4D4C4F"/>
                </a:solidFill>
                <a:latin typeface="+mj-lt"/>
                <a:ea typeface="+mn-ea"/>
                <a:cs typeface="+mn-cs"/>
              </a:defRPr>
            </a:lvl3pPr>
            <a:lvl4pPr marL="1371600" indent="0">
              <a:buNone/>
              <a:defRPr lang="en-US" sz="1400" kern="1200" dirty="0" smtClean="0">
                <a:solidFill>
                  <a:srgbClr val="4D4C4F"/>
                </a:solidFill>
                <a:latin typeface="+mj-lt"/>
                <a:ea typeface="+mn-ea"/>
                <a:cs typeface="+mn-cs"/>
              </a:defRPr>
            </a:lvl4pPr>
            <a:lvl5pPr marL="1828800" indent="0">
              <a:buNone/>
              <a:defRPr lang="en-US" sz="1400" kern="1200" dirty="0" smtClean="0">
                <a:solidFill>
                  <a:srgbClr val="4D4C4F"/>
                </a:solidFill>
                <a:latin typeface="+mj-lt"/>
                <a:ea typeface="+mn-ea"/>
                <a:cs typeface="+mn-cs"/>
              </a:defRPr>
            </a:lvl5pPr>
          </a:lstStyle>
          <a:p>
            <a:pPr lvl="0"/>
            <a:r>
              <a:rPr lang="en-US" dirty="0"/>
              <a:t>Body Calibri Light 14</a:t>
            </a:r>
          </a:p>
        </p:txBody>
      </p:sp>
      <p:pic>
        <p:nvPicPr>
          <p:cNvPr id="18" name="Picture 17">
            <a:extLst>
              <a:ext uri="{FF2B5EF4-FFF2-40B4-BE49-F238E27FC236}">
                <a16:creationId xmlns:a16="http://schemas.microsoft.com/office/drawing/2014/main" id="{EAF76179-15B9-1541-BC57-CA71C8ED3F9F}"/>
              </a:ext>
            </a:extLst>
          </p:cNvPr>
          <p:cNvPicPr>
            <a:picLocks noChangeAspect="1"/>
          </p:cNvPicPr>
          <p:nvPr userDrawn="1"/>
        </p:nvPicPr>
        <p:blipFill rotWithShape="1">
          <a:blip r:embed="rId4"/>
          <a:srcRect l="17080" t="20785" r="17080" b="20785"/>
          <a:stretch/>
        </p:blipFill>
        <p:spPr>
          <a:xfrm>
            <a:off x="11016343" y="5552802"/>
            <a:ext cx="1136455" cy="1305198"/>
          </a:xfrm>
          <a:prstGeom prst="rect">
            <a:avLst/>
          </a:prstGeom>
        </p:spPr>
      </p:pic>
    </p:spTree>
    <p:extLst>
      <p:ext uri="{BB962C8B-B14F-4D97-AF65-F5344CB8AC3E}">
        <p14:creationId xmlns:p14="http://schemas.microsoft.com/office/powerpoint/2010/main" val="19757413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 Year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71824E-8D87-814E-8EFE-32C875F3C2F4}"/>
              </a:ext>
            </a:extLst>
          </p:cNvPr>
          <p:cNvSpPr/>
          <p:nvPr userDrawn="1"/>
        </p:nvSpPr>
        <p:spPr>
          <a:xfrm>
            <a:off x="1456268" y="4504266"/>
            <a:ext cx="9414933" cy="1648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E24E8D-77EA-B94F-ABCF-1122CB47166C}"/>
              </a:ext>
            </a:extLst>
          </p:cNvPr>
          <p:cNvPicPr>
            <a:picLocks noChangeAspect="1"/>
          </p:cNvPicPr>
          <p:nvPr userDrawn="1"/>
        </p:nvPicPr>
        <p:blipFill>
          <a:blip r:embed="rId2"/>
          <a:srcRect/>
          <a:stretch/>
        </p:blipFill>
        <p:spPr>
          <a:xfrm>
            <a:off x="4095028" y="54628"/>
            <a:ext cx="4001943" cy="4494794"/>
          </a:xfrm>
          <a:prstGeom prst="rect">
            <a:avLst/>
          </a:prstGeom>
        </p:spPr>
      </p:pic>
      <p:sp>
        <p:nvSpPr>
          <p:cNvPr id="8" name="Title 1">
            <a:extLst>
              <a:ext uri="{FF2B5EF4-FFF2-40B4-BE49-F238E27FC236}">
                <a16:creationId xmlns:a16="http://schemas.microsoft.com/office/drawing/2014/main" id="{A56E56C6-6F12-7F46-AC19-BA1A14DA7FCC}"/>
              </a:ext>
            </a:extLst>
          </p:cNvPr>
          <p:cNvSpPr>
            <a:spLocks noGrp="1"/>
          </p:cNvSpPr>
          <p:nvPr>
            <p:ph type="title" hasCustomPrompt="1"/>
          </p:nvPr>
        </p:nvSpPr>
        <p:spPr>
          <a:xfrm>
            <a:off x="1851379" y="4887647"/>
            <a:ext cx="8342489" cy="504119"/>
          </a:xfrm>
        </p:spPr>
        <p:txBody>
          <a:bodyPr>
            <a:normAutofit/>
          </a:bodyPr>
          <a:lstStyle>
            <a:lvl1pPr algn="ctr">
              <a:defRPr sz="2800" b="1">
                <a:solidFill>
                  <a:srgbClr val="4D4D4D"/>
                </a:solidFill>
                <a:latin typeface="Calibri" panose="020F0502020204030204" pitchFamily="34" charset="0"/>
                <a:cs typeface="Calibri" panose="020F0502020204030204" pitchFamily="34" charset="0"/>
              </a:defRPr>
            </a:lvl1pPr>
          </a:lstStyle>
          <a:p>
            <a:r>
              <a:rPr lang="en-US" dirty="0"/>
              <a:t>Presentation Name</a:t>
            </a:r>
          </a:p>
        </p:txBody>
      </p:sp>
      <p:sp>
        <p:nvSpPr>
          <p:cNvPr id="16" name="Text Placeholder 15">
            <a:extLst>
              <a:ext uri="{FF2B5EF4-FFF2-40B4-BE49-F238E27FC236}">
                <a16:creationId xmlns:a16="http://schemas.microsoft.com/office/drawing/2014/main" id="{01981942-B33A-E842-B499-264C18640D7B}"/>
              </a:ext>
            </a:extLst>
          </p:cNvPr>
          <p:cNvSpPr>
            <a:spLocks noGrp="1"/>
          </p:cNvSpPr>
          <p:nvPr>
            <p:ph type="body" sz="quarter" idx="10" hasCustomPrompt="1"/>
          </p:nvPr>
        </p:nvSpPr>
        <p:spPr>
          <a:xfrm>
            <a:off x="1851379" y="5406935"/>
            <a:ext cx="8342489" cy="407283"/>
          </a:xfrm>
        </p:spPr>
        <p:txBody>
          <a:bodyPr/>
          <a:lstStyle>
            <a:lvl1pPr marL="0" indent="0" algn="ctr">
              <a:buNone/>
              <a:defRPr lang="en-US" sz="2000" b="0" kern="1200" dirty="0" smtClean="0">
                <a:solidFill>
                  <a:srgbClr val="4D4D4D"/>
                </a:solidFill>
                <a:latin typeface="+mj-lt"/>
                <a:ea typeface="+mj-ea"/>
                <a:cs typeface="Calibri" panose="020F0502020204030204" pitchFamily="34" charset="0"/>
              </a:defRPr>
            </a:lvl1pPr>
            <a:lvl2pPr marL="457200" indent="0">
              <a:buNone/>
              <a:defRPr lang="en-US" sz="2000" b="0" kern="1200" dirty="0" smtClean="0">
                <a:solidFill>
                  <a:srgbClr val="4D4D4D"/>
                </a:solidFill>
                <a:latin typeface="+mj-lt"/>
                <a:ea typeface="+mj-ea"/>
                <a:cs typeface="Calibri" panose="020F0502020204030204" pitchFamily="34" charset="0"/>
              </a:defRPr>
            </a:lvl2pPr>
            <a:lvl3pPr marL="914400" indent="0">
              <a:buNone/>
              <a:defRPr lang="en-US" sz="2000" b="0" kern="1200" dirty="0" smtClean="0">
                <a:solidFill>
                  <a:srgbClr val="4D4D4D"/>
                </a:solidFill>
                <a:latin typeface="+mj-lt"/>
                <a:ea typeface="+mj-ea"/>
                <a:cs typeface="Calibri" panose="020F0502020204030204" pitchFamily="34" charset="0"/>
              </a:defRPr>
            </a:lvl3pPr>
            <a:lvl4pPr marL="1371600" indent="0">
              <a:buNone/>
              <a:defRPr lang="en-US" sz="2000" b="0" kern="1200" dirty="0" smtClean="0">
                <a:solidFill>
                  <a:srgbClr val="4D4D4D"/>
                </a:solidFill>
                <a:latin typeface="+mj-lt"/>
                <a:ea typeface="+mj-ea"/>
                <a:cs typeface="Calibri" panose="020F0502020204030204" pitchFamily="34" charset="0"/>
              </a:defRPr>
            </a:lvl4pPr>
            <a:lvl5pPr marL="1828800" indent="0">
              <a:buNone/>
              <a:defRPr lang="en-US" sz="2000" b="0" kern="1200" dirty="0">
                <a:solidFill>
                  <a:srgbClr val="4D4D4D"/>
                </a:solidFill>
                <a:latin typeface="+mj-lt"/>
                <a:ea typeface="+mj-ea"/>
                <a:cs typeface="Calibri" panose="020F0502020204030204" pitchFamily="34" charset="0"/>
              </a:defRPr>
            </a:lvl5pPr>
          </a:lstStyle>
          <a:p>
            <a:pPr lvl="0"/>
            <a:r>
              <a:rPr lang="en-US" dirty="0"/>
              <a:t>Presenter Name | Date</a:t>
            </a:r>
          </a:p>
        </p:txBody>
      </p:sp>
      <p:sp>
        <p:nvSpPr>
          <p:cNvPr id="10" name="Rectangle 9">
            <a:extLst>
              <a:ext uri="{FF2B5EF4-FFF2-40B4-BE49-F238E27FC236}">
                <a16:creationId xmlns:a16="http://schemas.microsoft.com/office/drawing/2014/main" id="{93751BC7-C218-0246-B625-B2E180F10255}"/>
              </a:ext>
            </a:extLst>
          </p:cNvPr>
          <p:cNvSpPr/>
          <p:nvPr userDrawn="1"/>
        </p:nvSpPr>
        <p:spPr>
          <a:xfrm>
            <a:off x="0" y="-44450"/>
            <a:ext cx="150605" cy="1736725"/>
          </a:xfrm>
          <a:prstGeom prst="rect">
            <a:avLst/>
          </a:prstGeom>
          <a:solidFill>
            <a:srgbClr val="EC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31D923-A109-7446-B4AC-1B80B5AA9EFC}"/>
              </a:ext>
            </a:extLst>
          </p:cNvPr>
          <p:cNvSpPr/>
          <p:nvPr userDrawn="1"/>
        </p:nvSpPr>
        <p:spPr>
          <a:xfrm>
            <a:off x="0" y="1692275"/>
            <a:ext cx="150605" cy="1736725"/>
          </a:xfrm>
          <a:prstGeom prst="rect">
            <a:avLst/>
          </a:prstGeom>
          <a:solidFill>
            <a:srgbClr val="D3D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21FD2AA-E869-F949-A008-3DD173D6B4BC}"/>
              </a:ext>
            </a:extLst>
          </p:cNvPr>
          <p:cNvSpPr/>
          <p:nvPr userDrawn="1"/>
        </p:nvSpPr>
        <p:spPr>
          <a:xfrm>
            <a:off x="0" y="3429000"/>
            <a:ext cx="150605" cy="1736725"/>
          </a:xfrm>
          <a:prstGeom prst="rect">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2BE5E6-B0C5-FA4E-B105-AF4427772D7B}"/>
              </a:ext>
            </a:extLst>
          </p:cNvPr>
          <p:cNvSpPr/>
          <p:nvPr userDrawn="1"/>
        </p:nvSpPr>
        <p:spPr>
          <a:xfrm>
            <a:off x="0" y="5165725"/>
            <a:ext cx="150605" cy="1736725"/>
          </a:xfrm>
          <a:prstGeom prst="rect">
            <a:avLst/>
          </a:prstGeom>
          <a:solidFill>
            <a:srgbClr val="EE7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199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UFB Layout 3">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0" y="1825625"/>
            <a:ext cx="333632" cy="5032375"/>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903110" y="632178"/>
            <a:ext cx="10450689" cy="881662"/>
          </a:xfrm>
        </p:spPr>
        <p:txBody>
          <a:bodyPr>
            <a:normAutofit/>
          </a:bodyPr>
          <a:lstStyle>
            <a:lvl1pPr>
              <a:defRPr sz="3200" b="1">
                <a:solidFill>
                  <a:srgbClr val="4D4D4D"/>
                </a:solidFill>
                <a:latin typeface="Calibri" panose="020F0502020204030204" pitchFamily="34" charset="0"/>
                <a:cs typeface="Calibri" panose="020F0502020204030204" pitchFamily="34" charset="0"/>
              </a:defRPr>
            </a:lvl1pPr>
          </a:lstStyle>
          <a:p>
            <a:r>
              <a:rPr lang="en-US" dirty="0"/>
              <a:t>Title Georgia 32 Bold</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cxnSp>
        <p:nvCxnSpPr>
          <p:cNvPr id="8" name="Straight Connector 7">
            <a:extLst>
              <a:ext uri="{FF2B5EF4-FFF2-40B4-BE49-F238E27FC236}">
                <a16:creationId xmlns:a16="http://schemas.microsoft.com/office/drawing/2014/main" id="{9980EC5A-CD0D-2243-B6CB-AED1EA9C11F8}"/>
              </a:ext>
            </a:extLst>
          </p:cNvPr>
          <p:cNvCxnSpPr/>
          <p:nvPr userDrawn="1"/>
        </p:nvCxnSpPr>
        <p:spPr>
          <a:xfrm>
            <a:off x="991362" y="1513840"/>
            <a:ext cx="337794" cy="0"/>
          </a:xfrm>
          <a:prstGeom prst="line">
            <a:avLst/>
          </a:prstGeom>
          <a:ln w="28575">
            <a:solidFill>
              <a:srgbClr val="7453A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1DB44EC-AD8F-8448-BCF4-F7E4C97FCE32}"/>
              </a:ext>
            </a:extLst>
          </p:cNvPr>
          <p:cNvSpPr/>
          <p:nvPr userDrawn="1"/>
        </p:nvSpPr>
        <p:spPr>
          <a:xfrm>
            <a:off x="1768879" y="2742232"/>
            <a:ext cx="3842301" cy="3159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CAC9"/>
              </a:solidFill>
            </a:endParaRPr>
          </a:p>
        </p:txBody>
      </p:sp>
      <p:sp>
        <p:nvSpPr>
          <p:cNvPr id="13" name="Rectangle 12">
            <a:extLst>
              <a:ext uri="{FF2B5EF4-FFF2-40B4-BE49-F238E27FC236}">
                <a16:creationId xmlns:a16="http://schemas.microsoft.com/office/drawing/2014/main" id="{DA62F74C-6D23-B54A-A7D7-ED4426E75DD9}"/>
              </a:ext>
            </a:extLst>
          </p:cNvPr>
          <p:cNvSpPr/>
          <p:nvPr userDrawn="1"/>
        </p:nvSpPr>
        <p:spPr>
          <a:xfrm>
            <a:off x="6534541" y="2742232"/>
            <a:ext cx="3842301" cy="3159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CAC9"/>
              </a:solidFill>
            </a:endParaRPr>
          </a:p>
        </p:txBody>
      </p:sp>
      <p:sp>
        <p:nvSpPr>
          <p:cNvPr id="19" name="Oval 18">
            <a:extLst>
              <a:ext uri="{FF2B5EF4-FFF2-40B4-BE49-F238E27FC236}">
                <a16:creationId xmlns:a16="http://schemas.microsoft.com/office/drawing/2014/main" id="{21C74506-161E-FA49-AF2E-9CF0F4C062AE}"/>
              </a:ext>
            </a:extLst>
          </p:cNvPr>
          <p:cNvSpPr/>
          <p:nvPr userDrawn="1"/>
        </p:nvSpPr>
        <p:spPr>
          <a:xfrm>
            <a:off x="3158816" y="2072925"/>
            <a:ext cx="1066037" cy="1066037"/>
          </a:xfrm>
          <a:prstGeom prst="ellipse">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996DB6-B5E6-F144-94DD-87E6F5ED2AC6}"/>
              </a:ext>
            </a:extLst>
          </p:cNvPr>
          <p:cNvSpPr/>
          <p:nvPr userDrawn="1"/>
        </p:nvSpPr>
        <p:spPr>
          <a:xfrm>
            <a:off x="7918833" y="2063549"/>
            <a:ext cx="1066037" cy="1066037"/>
          </a:xfrm>
          <a:prstGeom prst="ellipse">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D32D46F-230E-5E4C-A7FE-8B58E9473C91}"/>
              </a:ext>
            </a:extLst>
          </p:cNvPr>
          <p:cNvPicPr>
            <a:picLocks noChangeAspect="1"/>
          </p:cNvPicPr>
          <p:nvPr userDrawn="1"/>
        </p:nvPicPr>
        <p:blipFill>
          <a:blip r:embed="rId2">
            <a:extLst>
              <a:ext uri="{BEBA8EAE-BF5A-486C-A8C5-ECC9F3942E4B}">
                <a14:imgProps xmlns:a14="http://schemas.microsoft.com/office/drawing/2010/main">
                  <a14:imgLayer>
                    <a14:imgEffect>
                      <a14:brightnessContrast bright="100000"/>
                    </a14:imgEffect>
                  </a14:imgLayer>
                </a14:imgProps>
              </a:ext>
            </a:extLst>
          </a:blip>
          <a:stretch>
            <a:fillRect/>
          </a:stretch>
        </p:blipFill>
        <p:spPr>
          <a:xfrm>
            <a:off x="7999462" y="2331820"/>
            <a:ext cx="924062" cy="571396"/>
          </a:xfrm>
          <a:prstGeom prst="rect">
            <a:avLst/>
          </a:prstGeom>
        </p:spPr>
      </p:pic>
      <p:pic>
        <p:nvPicPr>
          <p:cNvPr id="25" name="Picture 24">
            <a:extLst>
              <a:ext uri="{FF2B5EF4-FFF2-40B4-BE49-F238E27FC236}">
                <a16:creationId xmlns:a16="http://schemas.microsoft.com/office/drawing/2014/main" id="{74C2013C-612C-9D44-83FB-22FCA750629C}"/>
              </a:ext>
            </a:extLst>
          </p:cNvPr>
          <p:cNvPicPr>
            <a:picLocks noChangeAspect="1"/>
          </p:cNvPicPr>
          <p:nvPr userDrawn="1"/>
        </p:nvPicPr>
        <p:blipFill rotWithShape="1">
          <a:blip r:embed="rId3"/>
          <a:srcRect t="7604"/>
          <a:stretch/>
        </p:blipFill>
        <p:spPr>
          <a:xfrm rot="318318">
            <a:off x="3292603" y="2241717"/>
            <a:ext cx="722994" cy="698614"/>
          </a:xfrm>
          <a:prstGeom prst="rect">
            <a:avLst/>
          </a:prstGeom>
        </p:spPr>
      </p:pic>
      <p:sp>
        <p:nvSpPr>
          <p:cNvPr id="4" name="Text Placeholder 3">
            <a:extLst>
              <a:ext uri="{FF2B5EF4-FFF2-40B4-BE49-F238E27FC236}">
                <a16:creationId xmlns:a16="http://schemas.microsoft.com/office/drawing/2014/main" id="{10D82B8C-7AB8-104A-97F7-1B112BB5A83F}"/>
              </a:ext>
            </a:extLst>
          </p:cNvPr>
          <p:cNvSpPr>
            <a:spLocks noGrp="1"/>
          </p:cNvSpPr>
          <p:nvPr>
            <p:ph type="body" sz="quarter" idx="10" hasCustomPrompt="1"/>
          </p:nvPr>
        </p:nvSpPr>
        <p:spPr>
          <a:xfrm>
            <a:off x="2127135" y="3427589"/>
            <a:ext cx="3125788" cy="345994"/>
          </a:xfrm>
        </p:spPr>
        <p:txBody>
          <a:bodyPr>
            <a:noAutofit/>
          </a:bodyPr>
          <a:lstStyle>
            <a:lvl1pPr marL="0" indent="0" algn="ctr">
              <a:buNone/>
              <a:defRPr lang="en-US" sz="2000" b="1" kern="1200" dirty="0" smtClean="0">
                <a:solidFill>
                  <a:srgbClr val="7453A2"/>
                </a:solidFill>
                <a:effectLst/>
                <a:latin typeface="+mn-lt"/>
                <a:ea typeface="+mn-ea"/>
                <a:cs typeface="+mn-cs"/>
              </a:defRPr>
            </a:lvl1pPr>
            <a:lvl2pPr marL="457200" indent="0">
              <a:buNone/>
              <a:defRPr lang="en-US" sz="2000" b="1" kern="1200" dirty="0" smtClean="0">
                <a:solidFill>
                  <a:srgbClr val="ECB21F"/>
                </a:solidFill>
                <a:effectLst/>
                <a:latin typeface="+mn-lt"/>
                <a:ea typeface="+mn-ea"/>
                <a:cs typeface="+mn-cs"/>
              </a:defRPr>
            </a:lvl2pPr>
            <a:lvl3pPr marL="914400" indent="0">
              <a:buNone/>
              <a:defRPr lang="en-US" sz="2000" b="1" kern="1200" dirty="0" smtClean="0">
                <a:solidFill>
                  <a:srgbClr val="ECB21F"/>
                </a:solidFill>
                <a:effectLst/>
                <a:latin typeface="+mn-lt"/>
                <a:ea typeface="+mn-ea"/>
                <a:cs typeface="+mn-cs"/>
              </a:defRPr>
            </a:lvl3pPr>
            <a:lvl4pPr marL="1371600" indent="0">
              <a:buNone/>
              <a:defRPr lang="en-US" sz="2000" b="1" kern="1200" dirty="0" smtClean="0">
                <a:solidFill>
                  <a:srgbClr val="ECB21F"/>
                </a:solidFill>
                <a:effectLst/>
                <a:latin typeface="+mn-lt"/>
                <a:ea typeface="+mn-ea"/>
                <a:cs typeface="+mn-cs"/>
              </a:defRPr>
            </a:lvl4pPr>
            <a:lvl5pPr marL="1828800" indent="0">
              <a:buNone/>
              <a:defRPr lang="en-US" sz="2000" b="1" kern="1200" dirty="0">
                <a:solidFill>
                  <a:srgbClr val="ECB21F"/>
                </a:solidFill>
                <a:effectLst/>
                <a:latin typeface="+mn-lt"/>
                <a:ea typeface="+mn-ea"/>
                <a:cs typeface="+mn-cs"/>
              </a:defRPr>
            </a:lvl5pPr>
          </a:lstStyle>
          <a:p>
            <a:pPr lvl="0"/>
            <a:r>
              <a:rPr lang="en-US" dirty="0"/>
              <a:t>Calibri 20 Bold</a:t>
            </a:r>
          </a:p>
        </p:txBody>
      </p:sp>
      <p:sp>
        <p:nvSpPr>
          <p:cNvPr id="6" name="Text Placeholder 5">
            <a:extLst>
              <a:ext uri="{FF2B5EF4-FFF2-40B4-BE49-F238E27FC236}">
                <a16:creationId xmlns:a16="http://schemas.microsoft.com/office/drawing/2014/main" id="{66C48A8E-B1A7-A84E-9B83-602DD155CF2B}"/>
              </a:ext>
            </a:extLst>
          </p:cNvPr>
          <p:cNvSpPr>
            <a:spLocks noGrp="1"/>
          </p:cNvSpPr>
          <p:nvPr>
            <p:ph type="body" sz="quarter" idx="11" hasCustomPrompt="1"/>
          </p:nvPr>
        </p:nvSpPr>
        <p:spPr>
          <a:xfrm>
            <a:off x="6911182" y="3422650"/>
            <a:ext cx="3081338" cy="350933"/>
          </a:xfrm>
        </p:spPr>
        <p:txBody>
          <a:bodyPr>
            <a:noAutofit/>
          </a:bodyPr>
          <a:lstStyle>
            <a:lvl1pPr marL="0" indent="0" algn="ctr">
              <a:buNone/>
              <a:defRPr lang="en-US" sz="2000" b="1" kern="1200" dirty="0" smtClean="0">
                <a:solidFill>
                  <a:srgbClr val="7453A2"/>
                </a:solidFill>
                <a:effectLst/>
                <a:latin typeface="+mn-lt"/>
                <a:ea typeface="+mn-ea"/>
                <a:cs typeface="+mn-cs"/>
              </a:defRPr>
            </a:lvl1pPr>
            <a:lvl2pPr marL="457200" indent="0" algn="ctr">
              <a:buNone/>
              <a:defRPr lang="en-US" sz="2000" b="1" kern="1200" dirty="0" smtClean="0">
                <a:solidFill>
                  <a:srgbClr val="ECB21F"/>
                </a:solidFill>
                <a:effectLst/>
                <a:latin typeface="+mn-lt"/>
                <a:ea typeface="+mn-ea"/>
                <a:cs typeface="+mn-cs"/>
              </a:defRPr>
            </a:lvl2pPr>
            <a:lvl3pPr marL="914400" indent="0" algn="ctr">
              <a:buNone/>
              <a:defRPr lang="en-US" sz="2000" b="1" kern="1200" dirty="0" smtClean="0">
                <a:solidFill>
                  <a:srgbClr val="ECB21F"/>
                </a:solidFill>
                <a:effectLst/>
                <a:latin typeface="+mn-lt"/>
                <a:ea typeface="+mn-ea"/>
                <a:cs typeface="+mn-cs"/>
              </a:defRPr>
            </a:lvl3pPr>
            <a:lvl4pPr marL="1371600" indent="0" algn="ctr">
              <a:buNone/>
              <a:defRPr lang="en-US" sz="2000" b="1" kern="1200" dirty="0" smtClean="0">
                <a:solidFill>
                  <a:srgbClr val="ECB21F"/>
                </a:solidFill>
                <a:effectLst/>
                <a:latin typeface="+mn-lt"/>
                <a:ea typeface="+mn-ea"/>
                <a:cs typeface="+mn-cs"/>
              </a:defRPr>
            </a:lvl4pPr>
            <a:lvl5pPr marL="1828800" indent="0" algn="ctr">
              <a:buNone/>
              <a:defRPr lang="en-US" sz="2000" b="1" kern="1200" dirty="0" smtClean="0">
                <a:solidFill>
                  <a:srgbClr val="ECB21F"/>
                </a:solidFill>
                <a:effectLst/>
                <a:latin typeface="+mn-lt"/>
                <a:ea typeface="+mn-ea"/>
                <a:cs typeface="+mn-cs"/>
              </a:defRPr>
            </a:lvl5pPr>
          </a:lstStyle>
          <a:p>
            <a:pPr lvl="0"/>
            <a:r>
              <a:rPr lang="en-US" dirty="0"/>
              <a:t>Calibri 20 Bold</a:t>
            </a:r>
          </a:p>
        </p:txBody>
      </p:sp>
      <p:sp>
        <p:nvSpPr>
          <p:cNvPr id="27" name="Text Placeholder 26">
            <a:extLst>
              <a:ext uri="{FF2B5EF4-FFF2-40B4-BE49-F238E27FC236}">
                <a16:creationId xmlns:a16="http://schemas.microsoft.com/office/drawing/2014/main" id="{D8A28D7F-818E-F748-B268-72E12605EB5F}"/>
              </a:ext>
            </a:extLst>
          </p:cNvPr>
          <p:cNvSpPr>
            <a:spLocks noGrp="1"/>
          </p:cNvSpPr>
          <p:nvPr>
            <p:ph type="body" sz="quarter" idx="12" hasCustomPrompt="1"/>
          </p:nvPr>
        </p:nvSpPr>
        <p:spPr>
          <a:xfrm>
            <a:off x="2127135" y="3899477"/>
            <a:ext cx="3125788" cy="1598212"/>
          </a:xfrm>
        </p:spPr>
        <p:txBody>
          <a:bodyPr>
            <a:normAutofit/>
          </a:bodyPr>
          <a:lstStyle>
            <a:lvl1pPr marL="0" indent="0">
              <a:buNone/>
              <a:defRPr lang="en-US" sz="1400" kern="1200" dirty="0" smtClean="0">
                <a:solidFill>
                  <a:srgbClr val="4D4C4F"/>
                </a:solidFill>
                <a:latin typeface="+mj-lt"/>
                <a:ea typeface="+mn-ea"/>
                <a:cs typeface="+mn-cs"/>
              </a:defRPr>
            </a:lvl1pPr>
            <a:lvl2pPr marL="457200" indent="0">
              <a:buNone/>
              <a:defRPr lang="en-US" sz="1100" kern="1200" dirty="0" smtClean="0">
                <a:solidFill>
                  <a:srgbClr val="4D4C4F"/>
                </a:solidFill>
                <a:latin typeface="+mj-lt"/>
                <a:ea typeface="+mn-ea"/>
                <a:cs typeface="+mn-cs"/>
              </a:defRPr>
            </a:lvl2pPr>
            <a:lvl3pPr marL="914400" indent="0">
              <a:buNone/>
              <a:defRPr lang="en-US" sz="1100" kern="1200" dirty="0" smtClean="0">
                <a:solidFill>
                  <a:srgbClr val="4D4C4F"/>
                </a:solidFill>
                <a:latin typeface="+mj-lt"/>
                <a:ea typeface="+mn-ea"/>
                <a:cs typeface="+mn-cs"/>
              </a:defRPr>
            </a:lvl3pPr>
            <a:lvl4pPr marL="1371600" indent="0">
              <a:buNone/>
              <a:defRPr lang="en-US" sz="1100" kern="1200" dirty="0" smtClean="0">
                <a:solidFill>
                  <a:srgbClr val="4D4C4F"/>
                </a:solidFill>
                <a:latin typeface="+mj-lt"/>
                <a:ea typeface="+mn-ea"/>
                <a:cs typeface="+mn-cs"/>
              </a:defRPr>
            </a:lvl4pPr>
            <a:lvl5pPr marL="1828800" indent="0">
              <a:buNone/>
              <a:defRPr lang="en-US" sz="1100" kern="1200" dirty="0">
                <a:solidFill>
                  <a:srgbClr val="4D4C4F"/>
                </a:solidFill>
                <a:latin typeface="+mj-lt"/>
                <a:ea typeface="+mn-ea"/>
                <a:cs typeface="+mn-cs"/>
              </a:defRPr>
            </a:lvl5pPr>
          </a:lstStyle>
          <a:p>
            <a:pPr lvl="0"/>
            <a:r>
              <a:rPr lang="en-US" dirty="0"/>
              <a:t>Body Calibri Light 14</a:t>
            </a:r>
          </a:p>
        </p:txBody>
      </p:sp>
      <p:sp>
        <p:nvSpPr>
          <p:cNvPr id="29" name="Text Placeholder 28">
            <a:extLst>
              <a:ext uri="{FF2B5EF4-FFF2-40B4-BE49-F238E27FC236}">
                <a16:creationId xmlns:a16="http://schemas.microsoft.com/office/drawing/2014/main" id="{801ECE28-7901-DB41-AF14-02F89B263ED0}"/>
              </a:ext>
            </a:extLst>
          </p:cNvPr>
          <p:cNvSpPr>
            <a:spLocks noGrp="1"/>
          </p:cNvSpPr>
          <p:nvPr>
            <p:ph type="body" sz="quarter" idx="13" hasCustomPrompt="1"/>
          </p:nvPr>
        </p:nvSpPr>
        <p:spPr>
          <a:xfrm>
            <a:off x="6911183" y="3898900"/>
            <a:ext cx="3081338" cy="1598789"/>
          </a:xfrm>
        </p:spPr>
        <p:txBody>
          <a:bodyPr>
            <a:normAutofit/>
          </a:bodyPr>
          <a:lstStyle>
            <a:lvl1pPr marL="0" indent="0">
              <a:buNone/>
              <a:defRPr lang="en-US" sz="1400" kern="1200" dirty="0" smtClean="0">
                <a:solidFill>
                  <a:srgbClr val="4D4C4F"/>
                </a:solidFill>
                <a:latin typeface="+mj-lt"/>
                <a:ea typeface="+mn-ea"/>
                <a:cs typeface="+mn-cs"/>
              </a:defRPr>
            </a:lvl1pPr>
            <a:lvl2pPr marL="457200" indent="0">
              <a:buNone/>
              <a:defRPr lang="en-US" sz="1400" kern="1200" dirty="0" smtClean="0">
                <a:solidFill>
                  <a:srgbClr val="4D4C4F"/>
                </a:solidFill>
                <a:latin typeface="+mj-lt"/>
                <a:ea typeface="+mn-ea"/>
                <a:cs typeface="+mn-cs"/>
              </a:defRPr>
            </a:lvl2pPr>
            <a:lvl3pPr marL="914400" indent="0">
              <a:buNone/>
              <a:defRPr lang="en-US" sz="1400" kern="1200" dirty="0" smtClean="0">
                <a:solidFill>
                  <a:srgbClr val="4D4C4F"/>
                </a:solidFill>
                <a:latin typeface="+mj-lt"/>
                <a:ea typeface="+mn-ea"/>
                <a:cs typeface="+mn-cs"/>
              </a:defRPr>
            </a:lvl3pPr>
            <a:lvl4pPr marL="1371600" indent="0">
              <a:buNone/>
              <a:defRPr lang="en-US" sz="1400" kern="1200" dirty="0" smtClean="0">
                <a:solidFill>
                  <a:srgbClr val="4D4C4F"/>
                </a:solidFill>
                <a:latin typeface="+mj-lt"/>
                <a:ea typeface="+mn-ea"/>
                <a:cs typeface="+mn-cs"/>
              </a:defRPr>
            </a:lvl4pPr>
            <a:lvl5pPr marL="1828800" indent="0">
              <a:buNone/>
              <a:defRPr lang="en-US" sz="1400" kern="1200" dirty="0" smtClean="0">
                <a:solidFill>
                  <a:srgbClr val="4D4C4F"/>
                </a:solidFill>
                <a:latin typeface="+mj-lt"/>
                <a:ea typeface="+mn-ea"/>
                <a:cs typeface="+mn-cs"/>
              </a:defRPr>
            </a:lvl5pPr>
          </a:lstStyle>
          <a:p>
            <a:pPr lvl="0"/>
            <a:r>
              <a:rPr lang="en-US" dirty="0"/>
              <a:t>Body Calibri Light 14</a:t>
            </a:r>
          </a:p>
        </p:txBody>
      </p:sp>
      <p:pic>
        <p:nvPicPr>
          <p:cNvPr id="18" name="Picture 17">
            <a:extLst>
              <a:ext uri="{FF2B5EF4-FFF2-40B4-BE49-F238E27FC236}">
                <a16:creationId xmlns:a16="http://schemas.microsoft.com/office/drawing/2014/main" id="{DC5883BE-2884-A045-985D-BEB665A19FEB}"/>
              </a:ext>
            </a:extLst>
          </p:cNvPr>
          <p:cNvPicPr>
            <a:picLocks noChangeAspect="1"/>
          </p:cNvPicPr>
          <p:nvPr userDrawn="1"/>
        </p:nvPicPr>
        <p:blipFill rotWithShape="1">
          <a:blip r:embed="rId4"/>
          <a:srcRect l="17080" t="20785" r="17080" b="20785"/>
          <a:stretch/>
        </p:blipFill>
        <p:spPr>
          <a:xfrm>
            <a:off x="11016343" y="5552802"/>
            <a:ext cx="1136455" cy="1305198"/>
          </a:xfrm>
          <a:prstGeom prst="rect">
            <a:avLst/>
          </a:prstGeom>
        </p:spPr>
      </p:pic>
    </p:spTree>
    <p:extLst>
      <p:ext uri="{BB962C8B-B14F-4D97-AF65-F5344CB8AC3E}">
        <p14:creationId xmlns:p14="http://schemas.microsoft.com/office/powerpoint/2010/main" val="331855240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600FB9-3C86-8B43-9B85-EA98473CB39D}"/>
              </a:ext>
            </a:extLst>
          </p:cNvPr>
          <p:cNvPicPr>
            <a:picLocks noChangeAspect="1"/>
          </p:cNvPicPr>
          <p:nvPr userDrawn="1"/>
        </p:nvPicPr>
        <p:blipFill rotWithShape="1">
          <a:blip r:embed="rId2"/>
          <a:srcRect t="9547" b="6248"/>
          <a:stretch/>
        </p:blipFill>
        <p:spPr>
          <a:xfrm>
            <a:off x="0" y="0"/>
            <a:ext cx="12192000" cy="6857999"/>
          </a:xfrm>
          <a:prstGeom prst="rect">
            <a:avLst/>
          </a:prstGeom>
        </p:spPr>
      </p:pic>
      <p:sp>
        <p:nvSpPr>
          <p:cNvPr id="7" name="Snip Single Corner Rectangle 6">
            <a:extLst>
              <a:ext uri="{FF2B5EF4-FFF2-40B4-BE49-F238E27FC236}">
                <a16:creationId xmlns:a16="http://schemas.microsoft.com/office/drawing/2014/main" id="{A80CBFEB-B3C3-5641-B3A8-4BADDF10A599}"/>
              </a:ext>
            </a:extLst>
          </p:cNvPr>
          <p:cNvSpPr/>
          <p:nvPr userDrawn="1"/>
        </p:nvSpPr>
        <p:spPr>
          <a:xfrm>
            <a:off x="349955" y="1909251"/>
            <a:ext cx="4710403" cy="3074210"/>
          </a:xfrm>
          <a:prstGeom prst="snip1Rect">
            <a:avLst>
              <a:gd name="adj" fmla="val 22587"/>
            </a:avLst>
          </a:prstGeom>
          <a:solidFill>
            <a:srgbClr val="70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CAC9"/>
              </a:solidFill>
            </a:endParaRPr>
          </a:p>
        </p:txBody>
      </p:sp>
      <p:sp>
        <p:nvSpPr>
          <p:cNvPr id="9" name="Rectangle 8">
            <a:extLst>
              <a:ext uri="{FF2B5EF4-FFF2-40B4-BE49-F238E27FC236}">
                <a16:creationId xmlns:a16="http://schemas.microsoft.com/office/drawing/2014/main" id="{444A1FB6-A360-6040-961D-51711D024B30}"/>
              </a:ext>
            </a:extLst>
          </p:cNvPr>
          <p:cNvSpPr/>
          <p:nvPr userDrawn="1"/>
        </p:nvSpPr>
        <p:spPr>
          <a:xfrm>
            <a:off x="760604" y="2610473"/>
            <a:ext cx="141264" cy="1752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65A7D2F-9A06-A746-AD5F-D8260F32514F}"/>
              </a:ext>
            </a:extLst>
          </p:cNvPr>
          <p:cNvSpPr>
            <a:spLocks noGrp="1"/>
          </p:cNvSpPr>
          <p:nvPr>
            <p:ph type="body" sz="quarter" idx="10" hasCustomPrompt="1"/>
          </p:nvPr>
        </p:nvSpPr>
        <p:spPr>
          <a:xfrm>
            <a:off x="1043133" y="2610473"/>
            <a:ext cx="3551446" cy="1752878"/>
          </a:xfrm>
        </p:spPr>
        <p:txBody>
          <a:bodyPr>
            <a:normAutofit/>
          </a:bodyPr>
          <a:lstStyle>
            <a:lvl1pPr marL="0" indent="0">
              <a:buNone/>
              <a:defRPr lang="en-US" sz="2000" kern="1200" dirty="0" smtClean="0">
                <a:solidFill>
                  <a:schemeClr val="bg1"/>
                </a:solidFill>
                <a:latin typeface="+mj-lt"/>
                <a:ea typeface="+mn-ea"/>
                <a:cs typeface="+mn-cs"/>
              </a:defRPr>
            </a:lvl1pPr>
            <a:lvl2pPr marL="457200" indent="0">
              <a:buNone/>
              <a:defRPr lang="en-US" sz="2000" kern="1200" dirty="0" smtClean="0">
                <a:solidFill>
                  <a:schemeClr val="bg1"/>
                </a:solidFill>
                <a:latin typeface="+mj-lt"/>
                <a:ea typeface="+mn-ea"/>
                <a:cs typeface="+mn-cs"/>
              </a:defRPr>
            </a:lvl2pPr>
            <a:lvl3pPr marL="914400" indent="0">
              <a:buNone/>
              <a:defRPr lang="en-US" sz="2000" kern="1200" dirty="0" smtClean="0">
                <a:solidFill>
                  <a:schemeClr val="bg1"/>
                </a:solidFill>
                <a:latin typeface="+mj-lt"/>
                <a:ea typeface="+mn-ea"/>
                <a:cs typeface="+mn-cs"/>
              </a:defRPr>
            </a:lvl3pPr>
            <a:lvl4pPr marL="1371600" indent="0">
              <a:buNone/>
              <a:defRPr lang="en-US" sz="2000" kern="1200" dirty="0" smtClean="0">
                <a:solidFill>
                  <a:schemeClr val="bg1"/>
                </a:solidFill>
                <a:latin typeface="+mj-lt"/>
                <a:ea typeface="+mn-ea"/>
                <a:cs typeface="+mn-cs"/>
              </a:defRPr>
            </a:lvl4pPr>
            <a:lvl5pPr marL="1828800" indent="0">
              <a:buNone/>
              <a:defRPr lang="en-US" sz="2000" kern="1200" dirty="0">
                <a:solidFill>
                  <a:schemeClr val="bg1"/>
                </a:solidFill>
                <a:latin typeface="+mj-lt"/>
                <a:ea typeface="+mn-ea"/>
                <a:cs typeface="+mn-cs"/>
              </a:defRPr>
            </a:lvl5pPr>
          </a:lstStyle>
          <a:p>
            <a:pPr lvl="0"/>
            <a:r>
              <a:rPr lang="en-US" dirty="0"/>
              <a:t>Section title or pull quote, Calibri Light 20</a:t>
            </a:r>
          </a:p>
        </p:txBody>
      </p:sp>
    </p:spTree>
    <p:extLst>
      <p:ext uri="{BB962C8B-B14F-4D97-AF65-F5344CB8AC3E}">
        <p14:creationId xmlns:p14="http://schemas.microsoft.com/office/powerpoint/2010/main" val="599873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B044E-4D56-F542-BA81-100B368628A6}"/>
              </a:ext>
            </a:extLst>
          </p:cNvPr>
          <p:cNvPicPr>
            <a:picLocks noChangeAspect="1"/>
          </p:cNvPicPr>
          <p:nvPr userDrawn="1"/>
        </p:nvPicPr>
        <p:blipFill rotWithShape="1">
          <a:blip r:embed="rId2"/>
          <a:srcRect t="12680" b="2899"/>
          <a:stretch/>
        </p:blipFill>
        <p:spPr>
          <a:xfrm flipH="1">
            <a:off x="0" y="1"/>
            <a:ext cx="12192000" cy="6857999"/>
          </a:xfrm>
          <a:prstGeom prst="rect">
            <a:avLst/>
          </a:prstGeom>
        </p:spPr>
      </p:pic>
      <p:sp>
        <p:nvSpPr>
          <p:cNvPr id="8" name="Snip Single Corner Rectangle 7">
            <a:extLst>
              <a:ext uri="{FF2B5EF4-FFF2-40B4-BE49-F238E27FC236}">
                <a16:creationId xmlns:a16="http://schemas.microsoft.com/office/drawing/2014/main" id="{19302CC7-C2E5-3249-A271-497DD85E3BA2}"/>
              </a:ext>
            </a:extLst>
          </p:cNvPr>
          <p:cNvSpPr/>
          <p:nvPr userDrawn="1"/>
        </p:nvSpPr>
        <p:spPr>
          <a:xfrm>
            <a:off x="349955" y="1909251"/>
            <a:ext cx="4710403" cy="3074210"/>
          </a:xfrm>
          <a:prstGeom prst="snip1Rect">
            <a:avLst>
              <a:gd name="adj" fmla="val 22587"/>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CAC9"/>
              </a:solidFill>
            </a:endParaRPr>
          </a:p>
        </p:txBody>
      </p:sp>
      <p:sp>
        <p:nvSpPr>
          <p:cNvPr id="11" name="Rectangle 10">
            <a:extLst>
              <a:ext uri="{FF2B5EF4-FFF2-40B4-BE49-F238E27FC236}">
                <a16:creationId xmlns:a16="http://schemas.microsoft.com/office/drawing/2014/main" id="{A517406E-ECA8-1548-A379-87F5BEDE66CD}"/>
              </a:ext>
            </a:extLst>
          </p:cNvPr>
          <p:cNvSpPr/>
          <p:nvPr userDrawn="1"/>
        </p:nvSpPr>
        <p:spPr>
          <a:xfrm>
            <a:off x="760604" y="2610473"/>
            <a:ext cx="141264" cy="1752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8C7E1974-2C01-2C41-B8C3-64BF6B9A551F}"/>
              </a:ext>
            </a:extLst>
          </p:cNvPr>
          <p:cNvSpPr>
            <a:spLocks noGrp="1"/>
          </p:cNvSpPr>
          <p:nvPr>
            <p:ph type="body" sz="quarter" idx="10" hasCustomPrompt="1"/>
          </p:nvPr>
        </p:nvSpPr>
        <p:spPr>
          <a:xfrm>
            <a:off x="1043133" y="2610473"/>
            <a:ext cx="3551446" cy="1752878"/>
          </a:xfrm>
        </p:spPr>
        <p:txBody>
          <a:bodyPr>
            <a:normAutofit/>
          </a:bodyPr>
          <a:lstStyle>
            <a:lvl1pPr marL="0" indent="0">
              <a:buNone/>
              <a:defRPr lang="en-US" sz="2000" kern="1200" dirty="0" smtClean="0">
                <a:solidFill>
                  <a:schemeClr val="bg1"/>
                </a:solidFill>
                <a:latin typeface="+mj-lt"/>
                <a:ea typeface="+mn-ea"/>
                <a:cs typeface="+mn-cs"/>
              </a:defRPr>
            </a:lvl1pPr>
            <a:lvl2pPr marL="457200" indent="0">
              <a:buNone/>
              <a:defRPr lang="en-US" sz="2000" kern="1200" dirty="0" smtClean="0">
                <a:solidFill>
                  <a:schemeClr val="bg1"/>
                </a:solidFill>
                <a:latin typeface="+mj-lt"/>
                <a:ea typeface="+mn-ea"/>
                <a:cs typeface="+mn-cs"/>
              </a:defRPr>
            </a:lvl2pPr>
            <a:lvl3pPr marL="914400" indent="0">
              <a:buNone/>
              <a:defRPr lang="en-US" sz="2000" kern="1200" dirty="0" smtClean="0">
                <a:solidFill>
                  <a:schemeClr val="bg1"/>
                </a:solidFill>
                <a:latin typeface="+mj-lt"/>
                <a:ea typeface="+mn-ea"/>
                <a:cs typeface="+mn-cs"/>
              </a:defRPr>
            </a:lvl3pPr>
            <a:lvl4pPr marL="1371600" indent="0">
              <a:buNone/>
              <a:defRPr lang="en-US" sz="2000" kern="1200" dirty="0" smtClean="0">
                <a:solidFill>
                  <a:schemeClr val="bg1"/>
                </a:solidFill>
                <a:latin typeface="+mj-lt"/>
                <a:ea typeface="+mn-ea"/>
                <a:cs typeface="+mn-cs"/>
              </a:defRPr>
            </a:lvl4pPr>
            <a:lvl5pPr marL="1828800" indent="0">
              <a:buNone/>
              <a:defRPr lang="en-US" sz="2000" kern="1200" dirty="0">
                <a:solidFill>
                  <a:schemeClr val="bg1"/>
                </a:solidFill>
                <a:latin typeface="+mj-lt"/>
                <a:ea typeface="+mn-ea"/>
                <a:cs typeface="+mn-cs"/>
              </a:defRPr>
            </a:lvl5pPr>
          </a:lstStyle>
          <a:p>
            <a:pPr lvl="0"/>
            <a:r>
              <a:rPr lang="en-US" dirty="0"/>
              <a:t>Section title or pull quote, Calibri Light 20</a:t>
            </a:r>
          </a:p>
        </p:txBody>
      </p:sp>
    </p:spTree>
    <p:extLst>
      <p:ext uri="{BB962C8B-B14F-4D97-AF65-F5344CB8AC3E}">
        <p14:creationId xmlns:p14="http://schemas.microsoft.com/office/powerpoint/2010/main" val="3307390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1 Present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45674E-AFFD-BA42-891D-C1749289200A}"/>
              </a:ext>
            </a:extLst>
          </p:cNvPr>
          <p:cNvPicPr>
            <a:picLocks noChangeAspect="1"/>
          </p:cNvPicPr>
          <p:nvPr userDrawn="1"/>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10465525" y="6018950"/>
            <a:ext cx="1469904" cy="392583"/>
          </a:xfrm>
          <a:prstGeom prst="rect">
            <a:avLst/>
          </a:prstGeom>
        </p:spPr>
      </p:pic>
      <p:pic>
        <p:nvPicPr>
          <p:cNvPr id="7" name="Picture 6">
            <a:extLst>
              <a:ext uri="{FF2B5EF4-FFF2-40B4-BE49-F238E27FC236}">
                <a16:creationId xmlns:a16="http://schemas.microsoft.com/office/drawing/2014/main" id="{D5104C4E-7F78-9443-9748-2398C6A12284}"/>
              </a:ext>
            </a:extLst>
          </p:cNvPr>
          <p:cNvPicPr>
            <a:picLocks noChangeAspect="1"/>
          </p:cNvPicPr>
          <p:nvPr userDrawn="1"/>
        </p:nvPicPr>
        <p:blipFill rotWithShape="1">
          <a:blip r:embed="rId3"/>
          <a:srcRect t="10577" r="3024" b="24771"/>
          <a:stretch/>
        </p:blipFill>
        <p:spPr>
          <a:xfrm>
            <a:off x="333632" y="312517"/>
            <a:ext cx="11507269" cy="5116010"/>
          </a:xfrm>
          <a:prstGeom prst="rect">
            <a:avLst/>
          </a:prstGeom>
        </p:spPr>
      </p:pic>
      <p:sp>
        <p:nvSpPr>
          <p:cNvPr id="9" name="Rectangle 8">
            <a:extLst>
              <a:ext uri="{FF2B5EF4-FFF2-40B4-BE49-F238E27FC236}">
                <a16:creationId xmlns:a16="http://schemas.microsoft.com/office/drawing/2014/main" id="{DF2F291B-E49E-8B49-B283-55EF61E3FFAE}"/>
              </a:ext>
            </a:extLst>
          </p:cNvPr>
          <p:cNvSpPr/>
          <p:nvPr userDrawn="1"/>
        </p:nvSpPr>
        <p:spPr>
          <a:xfrm>
            <a:off x="809469" y="3534847"/>
            <a:ext cx="2128603" cy="1918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1BEF272C-3DD1-8A44-A3E2-DC491C4CBD3F}"/>
              </a:ext>
            </a:extLst>
          </p:cNvPr>
          <p:cNvSpPr txBox="1">
            <a:spLocks/>
          </p:cNvSpPr>
          <p:nvPr userDrawn="1"/>
        </p:nvSpPr>
        <p:spPr>
          <a:xfrm>
            <a:off x="6351728" y="5797519"/>
            <a:ext cx="5489173" cy="928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4D4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4D4D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500" b="1" dirty="0"/>
              <a:t>fairfoodnetwork.org</a:t>
            </a:r>
            <a:endParaRPr lang="en-US" sz="1500" dirty="0">
              <a:latin typeface="+mj-lt"/>
            </a:endParaRPr>
          </a:p>
        </p:txBody>
      </p:sp>
      <p:sp>
        <p:nvSpPr>
          <p:cNvPr id="14" name="Text Placeholder 13">
            <a:extLst>
              <a:ext uri="{FF2B5EF4-FFF2-40B4-BE49-F238E27FC236}">
                <a16:creationId xmlns:a16="http://schemas.microsoft.com/office/drawing/2014/main" id="{25A53E82-4CFF-C742-B392-8B468208BAFC}"/>
              </a:ext>
            </a:extLst>
          </p:cNvPr>
          <p:cNvSpPr>
            <a:spLocks noGrp="1"/>
          </p:cNvSpPr>
          <p:nvPr>
            <p:ph type="body" sz="quarter" idx="10" hasCustomPrompt="1"/>
          </p:nvPr>
        </p:nvSpPr>
        <p:spPr>
          <a:xfrm>
            <a:off x="1137262" y="6110030"/>
            <a:ext cx="5343525" cy="287337"/>
          </a:xfrm>
        </p:spPr>
        <p:txBody>
          <a:bodyPr/>
          <a:lstStyle>
            <a:lvl1pPr marL="0" indent="0">
              <a:buNone/>
              <a:defRPr lang="en-US" sz="1500" kern="1200" dirty="0" smtClean="0">
                <a:solidFill>
                  <a:srgbClr val="4D4D4F"/>
                </a:solidFill>
                <a:latin typeface="+mj-lt"/>
                <a:ea typeface="+mn-ea"/>
                <a:cs typeface="+mn-cs"/>
              </a:defRPr>
            </a:lvl1pPr>
            <a:lvl2pPr marL="457200" indent="0">
              <a:buNone/>
              <a:defRPr lang="en-US" sz="1500" kern="1200" dirty="0" smtClean="0">
                <a:solidFill>
                  <a:srgbClr val="4D4D4F"/>
                </a:solidFill>
                <a:latin typeface="+mj-lt"/>
                <a:ea typeface="+mn-ea"/>
                <a:cs typeface="+mn-cs"/>
              </a:defRPr>
            </a:lvl2pPr>
            <a:lvl3pPr marL="914400" indent="0">
              <a:buNone/>
              <a:defRPr lang="en-US" sz="1500" kern="1200" dirty="0" smtClean="0">
                <a:solidFill>
                  <a:srgbClr val="4D4D4F"/>
                </a:solidFill>
                <a:latin typeface="+mj-lt"/>
                <a:ea typeface="+mn-ea"/>
                <a:cs typeface="+mn-cs"/>
              </a:defRPr>
            </a:lvl3pPr>
            <a:lvl4pPr marL="1371600" indent="0">
              <a:buNone/>
              <a:defRPr lang="en-US" sz="1500" kern="1200" dirty="0" smtClean="0">
                <a:solidFill>
                  <a:srgbClr val="4D4D4F"/>
                </a:solidFill>
                <a:latin typeface="+mj-lt"/>
                <a:ea typeface="+mn-ea"/>
                <a:cs typeface="+mn-cs"/>
              </a:defRPr>
            </a:lvl4pPr>
            <a:lvl5pPr marL="1828800" indent="0">
              <a:buNone/>
              <a:defRPr lang="en-US" sz="1500" kern="1200" dirty="0">
                <a:solidFill>
                  <a:srgbClr val="4D4D4F"/>
                </a:solidFill>
                <a:latin typeface="+mj-lt"/>
                <a:ea typeface="+mn-ea"/>
                <a:cs typeface="+mn-cs"/>
              </a:defRPr>
            </a:lvl5pPr>
          </a:lstStyle>
          <a:p>
            <a:pPr lvl="0"/>
            <a:r>
              <a:rPr lang="en-US" dirty="0" err="1"/>
              <a:t>email@fairfoodnetwork.org</a:t>
            </a:r>
            <a:endParaRPr lang="en-US" dirty="0"/>
          </a:p>
        </p:txBody>
      </p:sp>
      <p:sp>
        <p:nvSpPr>
          <p:cNvPr id="16" name="Text Placeholder 15">
            <a:extLst>
              <a:ext uri="{FF2B5EF4-FFF2-40B4-BE49-F238E27FC236}">
                <a16:creationId xmlns:a16="http://schemas.microsoft.com/office/drawing/2014/main" id="{CAF4E240-C9C7-2940-8745-4D48C748E4BB}"/>
              </a:ext>
            </a:extLst>
          </p:cNvPr>
          <p:cNvSpPr>
            <a:spLocks noGrp="1"/>
          </p:cNvSpPr>
          <p:nvPr>
            <p:ph type="body" sz="quarter" idx="11" hasCustomPrompt="1"/>
          </p:nvPr>
        </p:nvSpPr>
        <p:spPr>
          <a:xfrm>
            <a:off x="1137262" y="5741038"/>
            <a:ext cx="5343525" cy="344411"/>
          </a:xfrm>
        </p:spPr>
        <p:txBody>
          <a:bodyPr>
            <a:noAutofit/>
          </a:bodyPr>
          <a:lstStyle>
            <a:lvl1pPr marL="0" indent="0">
              <a:buNone/>
              <a:defRPr lang="en-US" sz="1800" b="1" kern="1200" dirty="0" smtClean="0">
                <a:solidFill>
                  <a:srgbClr val="4D4D4F"/>
                </a:solidFill>
                <a:latin typeface="+mn-lt"/>
                <a:ea typeface="+mn-ea"/>
                <a:cs typeface="+mn-cs"/>
              </a:defRPr>
            </a:lvl1pPr>
            <a:lvl2pPr marL="457200" indent="0">
              <a:buNone/>
              <a:defRPr lang="en-US" sz="1500" b="1" kern="1200" dirty="0" smtClean="0">
                <a:solidFill>
                  <a:srgbClr val="4D4D4F"/>
                </a:solidFill>
                <a:latin typeface="+mn-lt"/>
                <a:ea typeface="+mn-ea"/>
                <a:cs typeface="+mn-cs"/>
              </a:defRPr>
            </a:lvl2pPr>
            <a:lvl3pPr marL="914400" indent="0">
              <a:buNone/>
              <a:defRPr lang="en-US" sz="1500" b="1" kern="1200" dirty="0" smtClean="0">
                <a:solidFill>
                  <a:srgbClr val="4D4D4F"/>
                </a:solidFill>
                <a:latin typeface="+mn-lt"/>
                <a:ea typeface="+mn-ea"/>
                <a:cs typeface="+mn-cs"/>
              </a:defRPr>
            </a:lvl3pPr>
            <a:lvl4pPr marL="1371600" indent="0">
              <a:buNone/>
              <a:defRPr lang="en-US" sz="1500" b="1" kern="1200" dirty="0" smtClean="0">
                <a:solidFill>
                  <a:srgbClr val="4D4D4F"/>
                </a:solidFill>
                <a:latin typeface="+mn-lt"/>
                <a:ea typeface="+mn-ea"/>
                <a:cs typeface="+mn-cs"/>
              </a:defRPr>
            </a:lvl4pPr>
            <a:lvl5pPr marL="1828800" indent="0">
              <a:buNone/>
              <a:defRPr lang="en-US" sz="1500" b="1" kern="1200" dirty="0">
                <a:solidFill>
                  <a:srgbClr val="4D4D4F"/>
                </a:solidFill>
                <a:latin typeface="+mn-lt"/>
                <a:ea typeface="+mn-ea"/>
                <a:cs typeface="+mn-cs"/>
              </a:defRPr>
            </a:lvl5pPr>
          </a:lstStyle>
          <a:p>
            <a:pPr lvl="0"/>
            <a:r>
              <a:rPr lang="en-US" dirty="0"/>
              <a:t>Presenter Name</a:t>
            </a:r>
          </a:p>
        </p:txBody>
      </p:sp>
      <p:pic>
        <p:nvPicPr>
          <p:cNvPr id="17" name="Picture 16">
            <a:extLst>
              <a:ext uri="{FF2B5EF4-FFF2-40B4-BE49-F238E27FC236}">
                <a16:creationId xmlns:a16="http://schemas.microsoft.com/office/drawing/2014/main" id="{1D331F81-735A-0D4E-A991-CF9754E3C0E9}"/>
              </a:ext>
            </a:extLst>
          </p:cNvPr>
          <p:cNvPicPr>
            <a:picLocks noChangeAspect="1"/>
          </p:cNvPicPr>
          <p:nvPr userDrawn="1"/>
        </p:nvPicPr>
        <p:blipFill>
          <a:blip r:embed="rId4"/>
          <a:srcRect/>
          <a:stretch/>
        </p:blipFill>
        <p:spPr>
          <a:xfrm>
            <a:off x="930164" y="3581479"/>
            <a:ext cx="1878350" cy="2109674"/>
          </a:xfrm>
          <a:prstGeom prst="rect">
            <a:avLst/>
          </a:prstGeom>
        </p:spPr>
      </p:pic>
    </p:spTree>
    <p:extLst>
      <p:ext uri="{BB962C8B-B14F-4D97-AF65-F5344CB8AC3E}">
        <p14:creationId xmlns:p14="http://schemas.microsoft.com/office/powerpoint/2010/main" val="273262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2 Present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45674E-AFFD-BA42-891D-C1749289200A}"/>
              </a:ext>
            </a:extLst>
          </p:cNvPr>
          <p:cNvPicPr>
            <a:picLocks noChangeAspect="1"/>
          </p:cNvPicPr>
          <p:nvPr userDrawn="1"/>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10465525" y="6018950"/>
            <a:ext cx="1469904" cy="392583"/>
          </a:xfrm>
          <a:prstGeom prst="rect">
            <a:avLst/>
          </a:prstGeom>
        </p:spPr>
      </p:pic>
      <p:pic>
        <p:nvPicPr>
          <p:cNvPr id="7" name="Picture 6">
            <a:extLst>
              <a:ext uri="{FF2B5EF4-FFF2-40B4-BE49-F238E27FC236}">
                <a16:creationId xmlns:a16="http://schemas.microsoft.com/office/drawing/2014/main" id="{D5104C4E-7F78-9443-9748-2398C6A12284}"/>
              </a:ext>
            </a:extLst>
          </p:cNvPr>
          <p:cNvPicPr>
            <a:picLocks noChangeAspect="1"/>
          </p:cNvPicPr>
          <p:nvPr userDrawn="1"/>
        </p:nvPicPr>
        <p:blipFill rotWithShape="1">
          <a:blip r:embed="rId3"/>
          <a:srcRect t="10577" r="3024" b="24771"/>
          <a:stretch/>
        </p:blipFill>
        <p:spPr>
          <a:xfrm>
            <a:off x="333632" y="312517"/>
            <a:ext cx="11507269" cy="5116010"/>
          </a:xfrm>
          <a:prstGeom prst="rect">
            <a:avLst/>
          </a:prstGeom>
        </p:spPr>
      </p:pic>
      <p:sp>
        <p:nvSpPr>
          <p:cNvPr id="9" name="Rectangle 8">
            <a:extLst>
              <a:ext uri="{FF2B5EF4-FFF2-40B4-BE49-F238E27FC236}">
                <a16:creationId xmlns:a16="http://schemas.microsoft.com/office/drawing/2014/main" id="{DF2F291B-E49E-8B49-B283-55EF61E3FFAE}"/>
              </a:ext>
            </a:extLst>
          </p:cNvPr>
          <p:cNvSpPr/>
          <p:nvPr userDrawn="1"/>
        </p:nvSpPr>
        <p:spPr>
          <a:xfrm>
            <a:off x="809469" y="3534847"/>
            <a:ext cx="2128603" cy="1918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1BEF272C-3DD1-8A44-A3E2-DC491C4CBD3F}"/>
              </a:ext>
            </a:extLst>
          </p:cNvPr>
          <p:cNvSpPr txBox="1">
            <a:spLocks/>
          </p:cNvSpPr>
          <p:nvPr userDrawn="1"/>
        </p:nvSpPr>
        <p:spPr>
          <a:xfrm>
            <a:off x="9572978" y="5797519"/>
            <a:ext cx="2267923" cy="928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4D4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4D4D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500" b="1" dirty="0"/>
              <a:t>fairfoodnetwork.org</a:t>
            </a:r>
            <a:endParaRPr lang="en-US" sz="1500" dirty="0">
              <a:latin typeface="+mj-lt"/>
            </a:endParaRPr>
          </a:p>
        </p:txBody>
      </p:sp>
      <p:sp>
        <p:nvSpPr>
          <p:cNvPr id="14" name="Text Placeholder 13">
            <a:extLst>
              <a:ext uri="{FF2B5EF4-FFF2-40B4-BE49-F238E27FC236}">
                <a16:creationId xmlns:a16="http://schemas.microsoft.com/office/drawing/2014/main" id="{25A53E82-4CFF-C742-B392-8B468208BAFC}"/>
              </a:ext>
            </a:extLst>
          </p:cNvPr>
          <p:cNvSpPr>
            <a:spLocks noGrp="1"/>
          </p:cNvSpPr>
          <p:nvPr>
            <p:ph type="body" sz="quarter" idx="10" hasCustomPrompt="1"/>
          </p:nvPr>
        </p:nvSpPr>
        <p:spPr>
          <a:xfrm>
            <a:off x="5656522" y="5747321"/>
            <a:ext cx="2426322" cy="287337"/>
          </a:xfrm>
        </p:spPr>
        <p:txBody>
          <a:bodyPr/>
          <a:lstStyle>
            <a:lvl1pPr marL="0" indent="0">
              <a:buNone/>
              <a:defRPr lang="en-US" sz="1500" kern="1200" dirty="0" smtClean="0">
                <a:solidFill>
                  <a:srgbClr val="4D4D4F"/>
                </a:solidFill>
                <a:latin typeface="+mj-lt"/>
                <a:ea typeface="+mn-ea"/>
                <a:cs typeface="+mn-cs"/>
              </a:defRPr>
            </a:lvl1pPr>
            <a:lvl2pPr marL="457200" indent="0">
              <a:buNone/>
              <a:defRPr lang="en-US" sz="1500" kern="1200" dirty="0" smtClean="0">
                <a:solidFill>
                  <a:srgbClr val="4D4D4F"/>
                </a:solidFill>
                <a:latin typeface="+mj-lt"/>
                <a:ea typeface="+mn-ea"/>
                <a:cs typeface="+mn-cs"/>
              </a:defRPr>
            </a:lvl2pPr>
            <a:lvl3pPr marL="914400" indent="0">
              <a:buNone/>
              <a:defRPr lang="en-US" sz="1500" kern="1200" dirty="0" smtClean="0">
                <a:solidFill>
                  <a:srgbClr val="4D4D4F"/>
                </a:solidFill>
                <a:latin typeface="+mj-lt"/>
                <a:ea typeface="+mn-ea"/>
                <a:cs typeface="+mn-cs"/>
              </a:defRPr>
            </a:lvl3pPr>
            <a:lvl4pPr marL="1371600" indent="0">
              <a:buNone/>
              <a:defRPr lang="en-US" sz="1500" kern="1200" dirty="0" smtClean="0">
                <a:solidFill>
                  <a:srgbClr val="4D4D4F"/>
                </a:solidFill>
                <a:latin typeface="+mj-lt"/>
                <a:ea typeface="+mn-ea"/>
                <a:cs typeface="+mn-cs"/>
              </a:defRPr>
            </a:lvl4pPr>
            <a:lvl5pPr marL="1828800" indent="0">
              <a:buNone/>
              <a:defRPr lang="en-US" sz="1500" kern="1200" dirty="0">
                <a:solidFill>
                  <a:srgbClr val="4D4D4F"/>
                </a:solidFill>
                <a:latin typeface="+mj-lt"/>
                <a:ea typeface="+mn-ea"/>
                <a:cs typeface="+mn-cs"/>
              </a:defRPr>
            </a:lvl5pPr>
          </a:lstStyle>
          <a:p>
            <a:pPr lvl="0"/>
            <a:r>
              <a:rPr lang="en-US" dirty="0" err="1"/>
              <a:t>email@fairfoodnetwork.org</a:t>
            </a:r>
            <a:endParaRPr lang="en-US" dirty="0"/>
          </a:p>
        </p:txBody>
      </p:sp>
      <p:sp>
        <p:nvSpPr>
          <p:cNvPr id="16" name="Text Placeholder 15">
            <a:extLst>
              <a:ext uri="{FF2B5EF4-FFF2-40B4-BE49-F238E27FC236}">
                <a16:creationId xmlns:a16="http://schemas.microsoft.com/office/drawing/2014/main" id="{CAF4E240-C9C7-2940-8745-4D48C748E4BB}"/>
              </a:ext>
            </a:extLst>
          </p:cNvPr>
          <p:cNvSpPr>
            <a:spLocks noGrp="1"/>
          </p:cNvSpPr>
          <p:nvPr>
            <p:ph type="body" sz="quarter" idx="11" hasCustomPrompt="1"/>
          </p:nvPr>
        </p:nvSpPr>
        <p:spPr>
          <a:xfrm>
            <a:off x="1137263" y="5747321"/>
            <a:ext cx="2068781" cy="287337"/>
          </a:xfrm>
        </p:spPr>
        <p:txBody>
          <a:bodyPr>
            <a:noAutofit/>
          </a:bodyPr>
          <a:lstStyle>
            <a:lvl1pPr marL="0" indent="0">
              <a:buNone/>
              <a:defRPr lang="en-US" sz="1600" b="1" kern="1200" dirty="0" smtClean="0">
                <a:solidFill>
                  <a:srgbClr val="4D4D4F"/>
                </a:solidFill>
                <a:latin typeface="+mn-lt"/>
                <a:ea typeface="+mn-ea"/>
                <a:cs typeface="+mn-cs"/>
              </a:defRPr>
            </a:lvl1pPr>
            <a:lvl2pPr marL="457200" indent="0">
              <a:buNone/>
              <a:defRPr lang="en-US" sz="1500" b="1" kern="1200" dirty="0" smtClean="0">
                <a:solidFill>
                  <a:srgbClr val="4D4D4F"/>
                </a:solidFill>
                <a:latin typeface="+mn-lt"/>
                <a:ea typeface="+mn-ea"/>
                <a:cs typeface="+mn-cs"/>
              </a:defRPr>
            </a:lvl2pPr>
            <a:lvl3pPr marL="914400" indent="0">
              <a:buNone/>
              <a:defRPr lang="en-US" sz="1500" b="1" kern="1200" dirty="0" smtClean="0">
                <a:solidFill>
                  <a:srgbClr val="4D4D4F"/>
                </a:solidFill>
                <a:latin typeface="+mn-lt"/>
                <a:ea typeface="+mn-ea"/>
                <a:cs typeface="+mn-cs"/>
              </a:defRPr>
            </a:lvl3pPr>
            <a:lvl4pPr marL="1371600" indent="0">
              <a:buNone/>
              <a:defRPr lang="en-US" sz="1500" b="1" kern="1200" dirty="0" smtClean="0">
                <a:solidFill>
                  <a:srgbClr val="4D4D4F"/>
                </a:solidFill>
                <a:latin typeface="+mn-lt"/>
                <a:ea typeface="+mn-ea"/>
                <a:cs typeface="+mn-cs"/>
              </a:defRPr>
            </a:lvl4pPr>
            <a:lvl5pPr marL="1828800" indent="0">
              <a:buNone/>
              <a:defRPr lang="en-US" sz="1500" b="1" kern="1200" dirty="0">
                <a:solidFill>
                  <a:srgbClr val="4D4D4F"/>
                </a:solidFill>
                <a:latin typeface="+mn-lt"/>
                <a:ea typeface="+mn-ea"/>
                <a:cs typeface="+mn-cs"/>
              </a:defRPr>
            </a:lvl5pPr>
          </a:lstStyle>
          <a:p>
            <a:pPr lvl="0"/>
            <a:r>
              <a:rPr lang="en-US" dirty="0"/>
              <a:t>Presenter Name</a:t>
            </a:r>
          </a:p>
        </p:txBody>
      </p:sp>
      <p:sp>
        <p:nvSpPr>
          <p:cNvPr id="10" name="Text Placeholder 13">
            <a:extLst>
              <a:ext uri="{FF2B5EF4-FFF2-40B4-BE49-F238E27FC236}">
                <a16:creationId xmlns:a16="http://schemas.microsoft.com/office/drawing/2014/main" id="{6555232C-A3A1-2F40-8028-8F7D48B027F1}"/>
              </a:ext>
            </a:extLst>
          </p:cNvPr>
          <p:cNvSpPr>
            <a:spLocks noGrp="1"/>
          </p:cNvSpPr>
          <p:nvPr>
            <p:ph type="body" sz="quarter" idx="12" hasCustomPrompt="1"/>
          </p:nvPr>
        </p:nvSpPr>
        <p:spPr>
          <a:xfrm>
            <a:off x="5656522" y="6207457"/>
            <a:ext cx="2426322" cy="287337"/>
          </a:xfrm>
        </p:spPr>
        <p:txBody>
          <a:bodyPr/>
          <a:lstStyle>
            <a:lvl1pPr marL="0" indent="0">
              <a:buNone/>
              <a:defRPr lang="en-US" sz="1500" kern="1200" dirty="0" smtClean="0">
                <a:solidFill>
                  <a:srgbClr val="4D4D4F"/>
                </a:solidFill>
                <a:latin typeface="+mj-lt"/>
                <a:ea typeface="+mn-ea"/>
                <a:cs typeface="+mn-cs"/>
              </a:defRPr>
            </a:lvl1pPr>
            <a:lvl2pPr marL="457200" indent="0">
              <a:buNone/>
              <a:defRPr lang="en-US" sz="1500" kern="1200" dirty="0" smtClean="0">
                <a:solidFill>
                  <a:srgbClr val="4D4D4F"/>
                </a:solidFill>
                <a:latin typeface="+mj-lt"/>
                <a:ea typeface="+mn-ea"/>
                <a:cs typeface="+mn-cs"/>
              </a:defRPr>
            </a:lvl2pPr>
            <a:lvl3pPr marL="914400" indent="0">
              <a:buNone/>
              <a:defRPr lang="en-US" sz="1500" kern="1200" dirty="0" smtClean="0">
                <a:solidFill>
                  <a:srgbClr val="4D4D4F"/>
                </a:solidFill>
                <a:latin typeface="+mj-lt"/>
                <a:ea typeface="+mn-ea"/>
                <a:cs typeface="+mn-cs"/>
              </a:defRPr>
            </a:lvl3pPr>
            <a:lvl4pPr marL="1371600" indent="0">
              <a:buNone/>
              <a:defRPr lang="en-US" sz="1500" kern="1200" dirty="0" smtClean="0">
                <a:solidFill>
                  <a:srgbClr val="4D4D4F"/>
                </a:solidFill>
                <a:latin typeface="+mj-lt"/>
                <a:ea typeface="+mn-ea"/>
                <a:cs typeface="+mn-cs"/>
              </a:defRPr>
            </a:lvl4pPr>
            <a:lvl5pPr marL="1828800" indent="0">
              <a:buNone/>
              <a:defRPr lang="en-US" sz="1500" kern="1200" dirty="0">
                <a:solidFill>
                  <a:srgbClr val="4D4D4F"/>
                </a:solidFill>
                <a:latin typeface="+mj-lt"/>
                <a:ea typeface="+mn-ea"/>
                <a:cs typeface="+mn-cs"/>
              </a:defRPr>
            </a:lvl5pPr>
          </a:lstStyle>
          <a:p>
            <a:pPr lvl="0"/>
            <a:r>
              <a:rPr lang="en-US" dirty="0" err="1"/>
              <a:t>email@fairfoodnetwork.org</a:t>
            </a:r>
            <a:endParaRPr lang="en-US" dirty="0"/>
          </a:p>
        </p:txBody>
      </p:sp>
      <p:sp>
        <p:nvSpPr>
          <p:cNvPr id="12" name="Text Placeholder 15">
            <a:extLst>
              <a:ext uri="{FF2B5EF4-FFF2-40B4-BE49-F238E27FC236}">
                <a16:creationId xmlns:a16="http://schemas.microsoft.com/office/drawing/2014/main" id="{BE8F33C3-BF2A-B744-80E0-62B47965F008}"/>
              </a:ext>
            </a:extLst>
          </p:cNvPr>
          <p:cNvSpPr>
            <a:spLocks noGrp="1"/>
          </p:cNvSpPr>
          <p:nvPr>
            <p:ph type="body" sz="quarter" idx="13" hasCustomPrompt="1"/>
          </p:nvPr>
        </p:nvSpPr>
        <p:spPr>
          <a:xfrm>
            <a:off x="1137263" y="6207457"/>
            <a:ext cx="2068781" cy="287337"/>
          </a:xfrm>
        </p:spPr>
        <p:txBody>
          <a:bodyPr>
            <a:noAutofit/>
          </a:bodyPr>
          <a:lstStyle>
            <a:lvl1pPr marL="0" indent="0">
              <a:buNone/>
              <a:defRPr lang="en-US" sz="1600" b="1" kern="1200" dirty="0" smtClean="0">
                <a:solidFill>
                  <a:srgbClr val="4D4D4F"/>
                </a:solidFill>
                <a:latin typeface="+mn-lt"/>
                <a:ea typeface="+mn-ea"/>
                <a:cs typeface="+mn-cs"/>
              </a:defRPr>
            </a:lvl1pPr>
            <a:lvl2pPr marL="457200" indent="0">
              <a:buNone/>
              <a:defRPr lang="en-US" sz="1500" b="1" kern="1200" dirty="0" smtClean="0">
                <a:solidFill>
                  <a:srgbClr val="4D4D4F"/>
                </a:solidFill>
                <a:latin typeface="+mn-lt"/>
                <a:ea typeface="+mn-ea"/>
                <a:cs typeface="+mn-cs"/>
              </a:defRPr>
            </a:lvl2pPr>
            <a:lvl3pPr marL="914400" indent="0">
              <a:buNone/>
              <a:defRPr lang="en-US" sz="1500" b="1" kern="1200" dirty="0" smtClean="0">
                <a:solidFill>
                  <a:srgbClr val="4D4D4F"/>
                </a:solidFill>
                <a:latin typeface="+mn-lt"/>
                <a:ea typeface="+mn-ea"/>
                <a:cs typeface="+mn-cs"/>
              </a:defRPr>
            </a:lvl3pPr>
            <a:lvl4pPr marL="1371600" indent="0">
              <a:buNone/>
              <a:defRPr lang="en-US" sz="1500" b="1" kern="1200" dirty="0" smtClean="0">
                <a:solidFill>
                  <a:srgbClr val="4D4D4F"/>
                </a:solidFill>
                <a:latin typeface="+mn-lt"/>
                <a:ea typeface="+mn-ea"/>
                <a:cs typeface="+mn-cs"/>
              </a:defRPr>
            </a:lvl4pPr>
            <a:lvl5pPr marL="1828800" indent="0">
              <a:buNone/>
              <a:defRPr lang="en-US" sz="1500" b="1" kern="1200" dirty="0">
                <a:solidFill>
                  <a:srgbClr val="4D4D4F"/>
                </a:solidFill>
                <a:latin typeface="+mn-lt"/>
                <a:ea typeface="+mn-ea"/>
                <a:cs typeface="+mn-cs"/>
              </a:defRPr>
            </a:lvl5pPr>
          </a:lstStyle>
          <a:p>
            <a:pPr lvl="0"/>
            <a:r>
              <a:rPr lang="en-US" dirty="0"/>
              <a:t>Presenter Name</a:t>
            </a:r>
          </a:p>
        </p:txBody>
      </p:sp>
      <p:sp>
        <p:nvSpPr>
          <p:cNvPr id="13" name="Text Placeholder 13">
            <a:extLst>
              <a:ext uri="{FF2B5EF4-FFF2-40B4-BE49-F238E27FC236}">
                <a16:creationId xmlns:a16="http://schemas.microsoft.com/office/drawing/2014/main" id="{AB53F227-352A-A94B-836D-A628ABAB08D6}"/>
              </a:ext>
            </a:extLst>
          </p:cNvPr>
          <p:cNvSpPr>
            <a:spLocks noGrp="1"/>
          </p:cNvSpPr>
          <p:nvPr>
            <p:ph type="body" sz="quarter" idx="14" hasCustomPrompt="1"/>
          </p:nvPr>
        </p:nvSpPr>
        <p:spPr>
          <a:xfrm>
            <a:off x="3220115" y="5747321"/>
            <a:ext cx="2436407" cy="287337"/>
          </a:xfrm>
        </p:spPr>
        <p:txBody>
          <a:bodyPr/>
          <a:lstStyle>
            <a:lvl1pPr marL="0" indent="0">
              <a:buNone/>
              <a:defRPr lang="en-US" sz="1500" i="1" kern="1200" dirty="0" smtClean="0">
                <a:solidFill>
                  <a:srgbClr val="4D4D4F"/>
                </a:solidFill>
                <a:latin typeface="+mj-lt"/>
                <a:ea typeface="+mn-ea"/>
                <a:cs typeface="+mn-cs"/>
              </a:defRPr>
            </a:lvl1pPr>
            <a:lvl2pPr marL="457200" indent="0">
              <a:buNone/>
              <a:defRPr lang="en-US" sz="1500" kern="1200" dirty="0" smtClean="0">
                <a:solidFill>
                  <a:srgbClr val="4D4D4F"/>
                </a:solidFill>
                <a:latin typeface="+mj-lt"/>
                <a:ea typeface="+mn-ea"/>
                <a:cs typeface="+mn-cs"/>
              </a:defRPr>
            </a:lvl2pPr>
            <a:lvl3pPr marL="914400" indent="0">
              <a:buNone/>
              <a:defRPr lang="en-US" sz="1500" kern="1200" dirty="0" smtClean="0">
                <a:solidFill>
                  <a:srgbClr val="4D4D4F"/>
                </a:solidFill>
                <a:latin typeface="+mj-lt"/>
                <a:ea typeface="+mn-ea"/>
                <a:cs typeface="+mn-cs"/>
              </a:defRPr>
            </a:lvl3pPr>
            <a:lvl4pPr marL="1371600" indent="0">
              <a:buNone/>
              <a:defRPr lang="en-US" sz="1500" kern="1200" dirty="0" smtClean="0">
                <a:solidFill>
                  <a:srgbClr val="4D4D4F"/>
                </a:solidFill>
                <a:latin typeface="+mj-lt"/>
                <a:ea typeface="+mn-ea"/>
                <a:cs typeface="+mn-cs"/>
              </a:defRPr>
            </a:lvl4pPr>
            <a:lvl5pPr marL="1828800" indent="0">
              <a:buNone/>
              <a:defRPr lang="en-US" sz="1500" kern="1200" dirty="0">
                <a:solidFill>
                  <a:srgbClr val="4D4D4F"/>
                </a:solidFill>
                <a:latin typeface="+mj-lt"/>
                <a:ea typeface="+mn-ea"/>
                <a:cs typeface="+mn-cs"/>
              </a:defRPr>
            </a:lvl5pPr>
          </a:lstStyle>
          <a:p>
            <a:pPr lvl="0"/>
            <a:r>
              <a:rPr lang="en-US" dirty="0"/>
              <a:t>Title</a:t>
            </a:r>
          </a:p>
        </p:txBody>
      </p:sp>
      <p:sp>
        <p:nvSpPr>
          <p:cNvPr id="15" name="Text Placeholder 13">
            <a:extLst>
              <a:ext uri="{FF2B5EF4-FFF2-40B4-BE49-F238E27FC236}">
                <a16:creationId xmlns:a16="http://schemas.microsoft.com/office/drawing/2014/main" id="{C88473DF-C519-C44F-BE2B-642477972E1F}"/>
              </a:ext>
            </a:extLst>
          </p:cNvPr>
          <p:cNvSpPr>
            <a:spLocks noGrp="1"/>
          </p:cNvSpPr>
          <p:nvPr>
            <p:ph type="body" sz="quarter" idx="15" hasCustomPrompt="1"/>
          </p:nvPr>
        </p:nvSpPr>
        <p:spPr>
          <a:xfrm>
            <a:off x="3220114" y="6207457"/>
            <a:ext cx="2436407" cy="287337"/>
          </a:xfrm>
        </p:spPr>
        <p:txBody>
          <a:bodyPr/>
          <a:lstStyle>
            <a:lvl1pPr marL="0" indent="0">
              <a:buNone/>
              <a:defRPr lang="en-US" sz="1500" i="1" kern="1200" dirty="0" smtClean="0">
                <a:solidFill>
                  <a:srgbClr val="4D4D4F"/>
                </a:solidFill>
                <a:latin typeface="+mj-lt"/>
                <a:ea typeface="+mn-ea"/>
                <a:cs typeface="+mn-cs"/>
              </a:defRPr>
            </a:lvl1pPr>
            <a:lvl2pPr marL="457200" indent="0">
              <a:buNone/>
              <a:defRPr lang="en-US" sz="1500" kern="1200" dirty="0" smtClean="0">
                <a:solidFill>
                  <a:srgbClr val="4D4D4F"/>
                </a:solidFill>
                <a:latin typeface="+mj-lt"/>
                <a:ea typeface="+mn-ea"/>
                <a:cs typeface="+mn-cs"/>
              </a:defRPr>
            </a:lvl2pPr>
            <a:lvl3pPr marL="914400" indent="0">
              <a:buNone/>
              <a:defRPr lang="en-US" sz="1500" kern="1200" dirty="0" smtClean="0">
                <a:solidFill>
                  <a:srgbClr val="4D4D4F"/>
                </a:solidFill>
                <a:latin typeface="+mj-lt"/>
                <a:ea typeface="+mn-ea"/>
                <a:cs typeface="+mn-cs"/>
              </a:defRPr>
            </a:lvl3pPr>
            <a:lvl4pPr marL="1371600" indent="0">
              <a:buNone/>
              <a:defRPr lang="en-US" sz="1500" kern="1200" dirty="0" smtClean="0">
                <a:solidFill>
                  <a:srgbClr val="4D4D4F"/>
                </a:solidFill>
                <a:latin typeface="+mj-lt"/>
                <a:ea typeface="+mn-ea"/>
                <a:cs typeface="+mn-cs"/>
              </a:defRPr>
            </a:lvl4pPr>
            <a:lvl5pPr marL="1828800" indent="0">
              <a:buNone/>
              <a:defRPr lang="en-US" sz="1500" kern="1200" dirty="0">
                <a:solidFill>
                  <a:srgbClr val="4D4D4F"/>
                </a:solidFill>
                <a:latin typeface="+mj-lt"/>
                <a:ea typeface="+mn-ea"/>
                <a:cs typeface="+mn-cs"/>
              </a:defRPr>
            </a:lvl5pPr>
          </a:lstStyle>
          <a:p>
            <a:pPr lvl="0"/>
            <a:r>
              <a:rPr lang="en-US" dirty="0"/>
              <a:t>Title</a:t>
            </a:r>
          </a:p>
        </p:txBody>
      </p:sp>
      <p:pic>
        <p:nvPicPr>
          <p:cNvPr id="17" name="Picture 16">
            <a:extLst>
              <a:ext uri="{FF2B5EF4-FFF2-40B4-BE49-F238E27FC236}">
                <a16:creationId xmlns:a16="http://schemas.microsoft.com/office/drawing/2014/main" id="{A1581412-3524-0946-986B-5764814F15E3}"/>
              </a:ext>
            </a:extLst>
          </p:cNvPr>
          <p:cNvPicPr>
            <a:picLocks noChangeAspect="1"/>
          </p:cNvPicPr>
          <p:nvPr userDrawn="1"/>
        </p:nvPicPr>
        <p:blipFill>
          <a:blip r:embed="rId4"/>
          <a:srcRect/>
          <a:stretch/>
        </p:blipFill>
        <p:spPr>
          <a:xfrm>
            <a:off x="930164" y="3581479"/>
            <a:ext cx="1878350" cy="2109674"/>
          </a:xfrm>
          <a:prstGeom prst="rect">
            <a:avLst/>
          </a:prstGeom>
        </p:spPr>
      </p:pic>
    </p:spTree>
    <p:extLst>
      <p:ext uri="{BB962C8B-B14F-4D97-AF65-F5344CB8AC3E}">
        <p14:creationId xmlns:p14="http://schemas.microsoft.com/office/powerpoint/2010/main" val="3861880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131C14-D802-9F4A-AD6C-C8D61E49804B}"/>
              </a:ext>
            </a:extLst>
          </p:cNvPr>
          <p:cNvSpPr/>
          <p:nvPr userDrawn="1"/>
        </p:nvSpPr>
        <p:spPr>
          <a:xfrm>
            <a:off x="0" y="0"/>
            <a:ext cx="12192000" cy="6858000"/>
          </a:xfrm>
          <a:prstGeom prst="rect">
            <a:avLst/>
          </a:prstGeom>
          <a:solidFill>
            <a:srgbClr val="EC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1819A09F-039F-B644-B325-E4C8030A159D}"/>
              </a:ext>
            </a:extLst>
          </p:cNvPr>
          <p:cNvSpPr>
            <a:spLocks noGrp="1"/>
          </p:cNvSpPr>
          <p:nvPr>
            <p:ph type="title" hasCustomPrompt="1"/>
          </p:nvPr>
        </p:nvSpPr>
        <p:spPr>
          <a:xfrm>
            <a:off x="1167579" y="2135622"/>
            <a:ext cx="9856839" cy="2586756"/>
          </a:xfrm>
        </p:spPr>
        <p:txBody>
          <a:bodyPr/>
          <a:lstStyle>
            <a:lvl1pPr algn="ctr">
              <a:defRPr sz="4000" b="1" i="0">
                <a:solidFill>
                  <a:srgbClr val="4D4D4D"/>
                </a:solidFill>
                <a:latin typeface="Georgia" panose="02040502050405020303" pitchFamily="18" charset="0"/>
              </a:defRPr>
            </a:lvl1pPr>
          </a:lstStyle>
          <a:p>
            <a:pPr algn="ctr"/>
            <a:r>
              <a:rPr lang="en-US" dirty="0"/>
              <a:t>Text goes here, Georgia Bold 40</a:t>
            </a:r>
          </a:p>
        </p:txBody>
      </p:sp>
    </p:spTree>
    <p:extLst>
      <p:ext uri="{BB962C8B-B14F-4D97-AF65-F5344CB8AC3E}">
        <p14:creationId xmlns:p14="http://schemas.microsoft.com/office/powerpoint/2010/main" val="1280113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A0B61ECB-AE8A-7749-A2CC-84410F8F7B1D}"/>
              </a:ext>
            </a:extLst>
          </p:cNvPr>
          <p:cNvSpPr/>
          <p:nvPr userDrawn="1"/>
        </p:nvSpPr>
        <p:spPr>
          <a:xfrm>
            <a:off x="1" y="1825624"/>
            <a:ext cx="333632" cy="5032375"/>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2" name="Title 1">
            <a:extLst>
              <a:ext uri="{FF2B5EF4-FFF2-40B4-BE49-F238E27FC236}">
                <a16:creationId xmlns:a16="http://schemas.microsoft.com/office/drawing/2014/main" id="{3D1BB02B-4DEF-0F40-A397-38B769B8CE94}"/>
              </a:ext>
            </a:extLst>
          </p:cNvPr>
          <p:cNvSpPr>
            <a:spLocks noGrp="1"/>
          </p:cNvSpPr>
          <p:nvPr>
            <p:ph type="title" hasCustomPrompt="1"/>
          </p:nvPr>
        </p:nvSpPr>
        <p:spPr>
          <a:xfrm>
            <a:off x="838200" y="365125"/>
            <a:ext cx="10515600" cy="1148715"/>
          </a:xfrm>
        </p:spPr>
        <p:txBody>
          <a:bodyPr>
            <a:normAutofit/>
          </a:bodyPr>
          <a:lstStyle>
            <a:lvl1pPr>
              <a:defRPr sz="4000" b="1">
                <a:solidFill>
                  <a:srgbClr val="7453A2"/>
                </a:solidFill>
                <a:latin typeface="Georgia" panose="02040502050405020303" pitchFamily="18" charset="0"/>
              </a:defRPr>
            </a:lvl1pPr>
          </a:lstStyle>
          <a:p>
            <a:r>
              <a:rPr lang="en-US" dirty="0"/>
              <a:t>Title Georgia 40</a:t>
            </a:r>
          </a:p>
        </p:txBody>
      </p:sp>
      <p:sp>
        <p:nvSpPr>
          <p:cNvPr id="3" name="Content Placeholder 2">
            <a:extLst>
              <a:ext uri="{FF2B5EF4-FFF2-40B4-BE49-F238E27FC236}">
                <a16:creationId xmlns:a16="http://schemas.microsoft.com/office/drawing/2014/main" id="{506B941E-EFE7-9941-8C7A-6CC647D09110}"/>
              </a:ext>
            </a:extLst>
          </p:cNvPr>
          <p:cNvSpPr>
            <a:spLocks noGrp="1"/>
          </p:cNvSpPr>
          <p:nvPr>
            <p:ph idx="1" hasCustomPrompt="1"/>
          </p:nvPr>
        </p:nvSpPr>
        <p:spPr>
          <a:xfrm>
            <a:off x="838200" y="2092961"/>
            <a:ext cx="10515600" cy="4084002"/>
          </a:xfrm>
        </p:spPr>
        <p:txBody>
          <a:bodyPr/>
          <a:lstStyle>
            <a:lvl1pPr marL="0" indent="0">
              <a:spcAft>
                <a:spcPts val="600"/>
              </a:spcAft>
              <a:buNone/>
              <a:defRPr sz="2000">
                <a:solidFill>
                  <a:srgbClr val="4D4D4F"/>
                </a:solidFill>
              </a:defRPr>
            </a:lvl1pPr>
            <a:lvl2pPr marL="457200" indent="0">
              <a:buNone/>
              <a:defRPr sz="1800">
                <a:solidFill>
                  <a:srgbClr val="4D4D4F"/>
                </a:solidFill>
              </a:defRPr>
            </a:lvl2pPr>
            <a:lvl3pPr marL="914400" indent="0">
              <a:buNone/>
              <a:defRPr sz="1600">
                <a:solidFill>
                  <a:srgbClr val="4D4D4F"/>
                </a:solidFill>
              </a:defRPr>
            </a:lvl3pPr>
            <a:lvl4pPr marL="1371600" indent="0">
              <a:buNone/>
              <a:defRPr sz="1600">
                <a:solidFill>
                  <a:srgbClr val="4D4D4F"/>
                </a:solidFill>
              </a:defRPr>
            </a:lvl4pPr>
            <a:lvl5pPr marL="1828800" indent="0">
              <a:buNone/>
              <a:defRPr sz="1600">
                <a:solidFill>
                  <a:srgbClr val="4D4D4F"/>
                </a:solidFill>
              </a:defRPr>
            </a:lvl5pPr>
          </a:lstStyle>
          <a:p>
            <a:pPr lvl="0"/>
            <a:r>
              <a:rPr lang="en-US" dirty="0"/>
              <a:t>Body Calibri 20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672F47-63D3-E048-B9BA-18FFE463E297}"/>
              </a:ext>
            </a:extLst>
          </p:cNvPr>
          <p:cNvSpPr/>
          <p:nvPr userDrawn="1"/>
        </p:nvSpPr>
        <p:spPr>
          <a:xfrm>
            <a:off x="0" y="0"/>
            <a:ext cx="333632" cy="1825625"/>
          </a:xfrm>
          <a:prstGeom prst="rect">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799D6FA-D2C0-A34F-860E-5C7AEF76F606}"/>
              </a:ext>
            </a:extLst>
          </p:cNvPr>
          <p:cNvSpPr>
            <a:spLocks noGrp="1"/>
          </p:cNvSpPr>
          <p:nvPr>
            <p:ph type="body" sz="quarter" idx="13" hasCustomPrompt="1"/>
          </p:nvPr>
        </p:nvSpPr>
        <p:spPr>
          <a:xfrm>
            <a:off x="838200" y="1399540"/>
            <a:ext cx="10515600" cy="376080"/>
          </a:xfrm>
        </p:spPr>
        <p:txBody>
          <a:bodyPr>
            <a:noAutofit/>
          </a:bodyPr>
          <a:lstStyle>
            <a:lvl1pPr marL="0" indent="0">
              <a:buNone/>
              <a:defRPr sz="2200">
                <a:solidFill>
                  <a:srgbClr val="D7B6FF"/>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Subhead Calibri 22</a:t>
            </a:r>
          </a:p>
        </p:txBody>
      </p:sp>
      <p:sp>
        <p:nvSpPr>
          <p:cNvPr id="16" name="TextBox 15">
            <a:extLst>
              <a:ext uri="{FF2B5EF4-FFF2-40B4-BE49-F238E27FC236}">
                <a16:creationId xmlns:a16="http://schemas.microsoft.com/office/drawing/2014/main" id="{9C23A6E9-3351-2741-91AB-C842ED0FCEE2}"/>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rgbClr val="4D4D4F"/>
                </a:solidFill>
                <a:latin typeface="+mn-lt"/>
                <a:ea typeface="+mn-ea"/>
                <a:cs typeface="+mn-cs"/>
              </a:rPr>
              <a:t>fairfoodnetwork.org</a:t>
            </a:r>
            <a:endParaRPr lang="en-US" dirty="0">
              <a:solidFill>
                <a:srgbClr val="4D4D4F"/>
              </a:solidFill>
            </a:endParaRPr>
          </a:p>
        </p:txBody>
      </p:sp>
    </p:spTree>
    <p:extLst>
      <p:ext uri="{BB962C8B-B14F-4D97-AF65-F5344CB8AC3E}">
        <p14:creationId xmlns:p14="http://schemas.microsoft.com/office/powerpoint/2010/main" val="297599046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ull Bleed Image Slide">
    <p:spTree>
      <p:nvGrpSpPr>
        <p:cNvPr id="1" name=""/>
        <p:cNvGrpSpPr/>
        <p:nvPr/>
      </p:nvGrpSpPr>
      <p:grpSpPr>
        <a:xfrm>
          <a:off x="0" y="0"/>
          <a:ext cx="0" cy="0"/>
          <a:chOff x="0" y="0"/>
          <a:chExt cx="0" cy="0"/>
        </a:xfrm>
      </p:grpSpPr>
      <p:sp>
        <p:nvSpPr>
          <p:cNvPr id="3" name="Picture Placeholder 2"/>
          <p:cNvSpPr>
            <a:spLocks noGrp="1"/>
          </p:cNvSpPr>
          <p:nvPr>
            <p:ph type="pic" sz="quarter" idx="15" hasCustomPrompt="1"/>
          </p:nvPr>
        </p:nvSpPr>
        <p:spPr>
          <a:xfrm>
            <a:off x="0" y="0"/>
            <a:ext cx="12192000" cy="6858000"/>
          </a:xfrm>
        </p:spPr>
        <p:txBody>
          <a:bodyPr/>
          <a:lstStyle>
            <a:lvl1pPr>
              <a:defRPr baseline="0"/>
            </a:lvl1pPr>
          </a:lstStyle>
          <a:p>
            <a:r>
              <a:rPr lang="en-US" dirty="0"/>
              <a:t>Click icon to add picture</a:t>
            </a:r>
          </a:p>
        </p:txBody>
      </p:sp>
    </p:spTree>
    <p:extLst>
      <p:ext uri="{BB962C8B-B14F-4D97-AF65-F5344CB8AC3E}">
        <p14:creationId xmlns:p14="http://schemas.microsoft.com/office/powerpoint/2010/main" val="572196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50FAD1-E79E-9D48-8BEA-6B1172A7676A}"/>
              </a:ext>
            </a:extLst>
          </p:cNvPr>
          <p:cNvSpPr>
            <a:spLocks noGrp="1"/>
          </p:cNvSpPr>
          <p:nvPr>
            <p:ph type="pic" sz="quarter" idx="14"/>
          </p:nvPr>
        </p:nvSpPr>
        <p:spPr>
          <a:xfrm>
            <a:off x="7102475" y="365125"/>
            <a:ext cx="4683125" cy="6167438"/>
          </a:xfrm>
        </p:spPr>
        <p:txBody>
          <a:bodyPr/>
          <a:lstStyle/>
          <a:p>
            <a:endParaRPr lang="en-US"/>
          </a:p>
        </p:txBody>
      </p:sp>
      <p:sp>
        <p:nvSpPr>
          <p:cNvPr id="2" name="Title 1">
            <a:extLst>
              <a:ext uri="{FF2B5EF4-FFF2-40B4-BE49-F238E27FC236}">
                <a16:creationId xmlns:a16="http://schemas.microsoft.com/office/drawing/2014/main" id="{74A36C84-1054-FB4B-A55A-6F67A84F4EF8}"/>
              </a:ext>
            </a:extLst>
          </p:cNvPr>
          <p:cNvSpPr>
            <a:spLocks noGrp="1"/>
          </p:cNvSpPr>
          <p:nvPr>
            <p:ph type="title"/>
          </p:nvPr>
        </p:nvSpPr>
        <p:spPr>
          <a:xfrm>
            <a:off x="838200" y="365125"/>
            <a:ext cx="6080760" cy="1148715"/>
          </a:xfrm>
        </p:spPr>
        <p:txBody>
          <a:bodyPr>
            <a:normAutofit/>
          </a:bodyPr>
          <a:lstStyle>
            <a:lvl1pPr>
              <a:defRPr sz="3600">
                <a:solidFill>
                  <a:srgbClr val="ECB21F"/>
                </a:solidFill>
              </a:defRPr>
            </a:lvl1pPr>
          </a:lstStyle>
          <a:p>
            <a:r>
              <a:rPr lang="en-US" dirty="0"/>
              <a:t>Click to edit Master title style</a:t>
            </a:r>
          </a:p>
        </p:txBody>
      </p:sp>
      <p:sp>
        <p:nvSpPr>
          <p:cNvPr id="8" name="Rectangle 7">
            <a:extLst>
              <a:ext uri="{FF2B5EF4-FFF2-40B4-BE49-F238E27FC236}">
                <a16:creationId xmlns:a16="http://schemas.microsoft.com/office/drawing/2014/main" id="{B6434318-51F3-D247-B3E8-E29D0A87411B}"/>
              </a:ext>
            </a:extLst>
          </p:cNvPr>
          <p:cNvSpPr/>
          <p:nvPr userDrawn="1"/>
        </p:nvSpPr>
        <p:spPr>
          <a:xfrm>
            <a:off x="0" y="0"/>
            <a:ext cx="333632" cy="1825625"/>
          </a:xfrm>
          <a:prstGeom prst="rect">
            <a:avLst/>
          </a:prstGeom>
          <a:solidFill>
            <a:srgbClr val="ECB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9A38CAE-6E03-7848-BAC9-EA06D43C7A43}"/>
              </a:ext>
            </a:extLst>
          </p:cNvPr>
          <p:cNvSpPr>
            <a:spLocks noGrp="1"/>
          </p:cNvSpPr>
          <p:nvPr>
            <p:ph type="body" sz="quarter" idx="13" hasCustomPrompt="1"/>
          </p:nvPr>
        </p:nvSpPr>
        <p:spPr>
          <a:xfrm>
            <a:off x="838200" y="1513840"/>
            <a:ext cx="5867400" cy="376080"/>
          </a:xfrm>
        </p:spPr>
        <p:txBody>
          <a:bodyPr>
            <a:noAutofit/>
          </a:bodyPr>
          <a:lstStyle>
            <a:lvl1pPr marL="0" indent="0">
              <a:buNone/>
              <a:defRPr sz="2200">
                <a:solidFill>
                  <a:srgbClr val="FFD66F"/>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Subhead Calibri 22</a:t>
            </a:r>
          </a:p>
        </p:txBody>
      </p:sp>
      <p:sp>
        <p:nvSpPr>
          <p:cNvPr id="9" name="Right Triangle 8">
            <a:extLst>
              <a:ext uri="{FF2B5EF4-FFF2-40B4-BE49-F238E27FC236}">
                <a16:creationId xmlns:a16="http://schemas.microsoft.com/office/drawing/2014/main" id="{A80D3D37-872A-CF40-A7EE-1C93F8F4D1A5}"/>
              </a:ext>
            </a:extLst>
          </p:cNvPr>
          <p:cNvSpPr/>
          <p:nvPr userDrawn="1"/>
        </p:nvSpPr>
        <p:spPr>
          <a:xfrm rot="10800000">
            <a:off x="10937630" y="269629"/>
            <a:ext cx="1019761" cy="101976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9D3A89E5-14F4-9547-A4E4-071CFC8126E1}"/>
              </a:ext>
            </a:extLst>
          </p:cNvPr>
          <p:cNvSpPr/>
          <p:nvPr userDrawn="1"/>
        </p:nvSpPr>
        <p:spPr>
          <a:xfrm>
            <a:off x="1" y="1825624"/>
            <a:ext cx="333632" cy="5032375"/>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14" name="TextBox 13">
            <a:extLst>
              <a:ext uri="{FF2B5EF4-FFF2-40B4-BE49-F238E27FC236}">
                <a16:creationId xmlns:a16="http://schemas.microsoft.com/office/drawing/2014/main" id="{968A261A-C1EF-D54B-A529-7AA74C852287}"/>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sp>
        <p:nvSpPr>
          <p:cNvPr id="15" name="Content Placeholder 2">
            <a:extLst>
              <a:ext uri="{FF2B5EF4-FFF2-40B4-BE49-F238E27FC236}">
                <a16:creationId xmlns:a16="http://schemas.microsoft.com/office/drawing/2014/main" id="{41825246-859E-9F44-981D-ECE204600BF5}"/>
              </a:ext>
            </a:extLst>
          </p:cNvPr>
          <p:cNvSpPr>
            <a:spLocks noGrp="1"/>
          </p:cNvSpPr>
          <p:nvPr>
            <p:ph sz="half" idx="1"/>
          </p:nvPr>
        </p:nvSpPr>
        <p:spPr>
          <a:xfrm>
            <a:off x="838200" y="2086708"/>
            <a:ext cx="5867400" cy="4446172"/>
          </a:xfrm>
        </p:spPr>
        <p:txBody>
          <a:bodyPr/>
          <a:lstStyle>
            <a:lvl1pPr marL="0" indent="0">
              <a:spcAft>
                <a:spcPts val="500"/>
              </a:spcAft>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467019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C0BEC-927A-404D-AD5A-56D9B8E068DA}"/>
              </a:ext>
            </a:extLst>
          </p:cNvPr>
          <p:cNvSpPr>
            <a:spLocks noGrp="1"/>
          </p:cNvSpPr>
          <p:nvPr>
            <p:ph type="dt" sz="half" idx="10"/>
          </p:nvPr>
        </p:nvSpPr>
        <p:spPr/>
        <p:txBody>
          <a:bodyPr/>
          <a:lstStyle/>
          <a:p>
            <a:fld id="{9550664E-CD6D-5044-81E8-737E89A160D8}" type="datetimeFigureOut">
              <a:rPr lang="en-US" smtClean="0"/>
              <a:t>5/20/2021</a:t>
            </a:fld>
            <a:endParaRPr lang="en-US"/>
          </a:p>
        </p:txBody>
      </p:sp>
      <p:sp>
        <p:nvSpPr>
          <p:cNvPr id="3" name="Footer Placeholder 2">
            <a:extLst>
              <a:ext uri="{FF2B5EF4-FFF2-40B4-BE49-F238E27FC236}">
                <a16:creationId xmlns:a16="http://schemas.microsoft.com/office/drawing/2014/main" id="{9E8CDDC1-C889-D144-A1FB-36429FCC9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C3A2A2-3D53-214B-AF08-CE2D752C40D0}"/>
              </a:ext>
            </a:extLst>
          </p:cNvPr>
          <p:cNvSpPr>
            <a:spLocks noGrp="1"/>
          </p:cNvSpPr>
          <p:nvPr>
            <p:ph type="sldNum" sz="quarter" idx="12"/>
          </p:nvPr>
        </p:nvSpPr>
        <p:spPr/>
        <p:txBody>
          <a:bodyPr/>
          <a:lstStyle/>
          <a:p>
            <a:fld id="{0888D018-E17D-7B4C-ABBA-02A129672B5D}" type="slidenum">
              <a:rPr lang="en-US" smtClean="0"/>
              <a:t>‹#›</a:t>
            </a:fld>
            <a:endParaRPr lang="en-US"/>
          </a:p>
        </p:txBody>
      </p:sp>
    </p:spTree>
    <p:extLst>
      <p:ext uri="{BB962C8B-B14F-4D97-AF65-F5344CB8AC3E}">
        <p14:creationId xmlns:p14="http://schemas.microsoft.com/office/powerpoint/2010/main" val="84379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0 Year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BDE633-D6BC-D54C-B647-9556E2A96F75}"/>
              </a:ext>
            </a:extLst>
          </p:cNvPr>
          <p:cNvPicPr>
            <a:picLocks noChangeAspect="1"/>
          </p:cNvPicPr>
          <p:nvPr userDrawn="1"/>
        </p:nvPicPr>
        <p:blipFill>
          <a:blip r:embed="rId2"/>
          <a:srcRect/>
          <a:stretch/>
        </p:blipFill>
        <p:spPr>
          <a:xfrm>
            <a:off x="4547875" y="292231"/>
            <a:ext cx="3096250" cy="3477562"/>
          </a:xfrm>
          <a:prstGeom prst="rect">
            <a:avLst/>
          </a:prstGeom>
        </p:spPr>
      </p:pic>
      <p:sp>
        <p:nvSpPr>
          <p:cNvPr id="9" name="Rectangle 8">
            <a:extLst>
              <a:ext uri="{FF2B5EF4-FFF2-40B4-BE49-F238E27FC236}">
                <a16:creationId xmlns:a16="http://schemas.microsoft.com/office/drawing/2014/main" id="{B171824E-8D87-814E-8EFE-32C875F3C2F4}"/>
              </a:ext>
            </a:extLst>
          </p:cNvPr>
          <p:cNvSpPr/>
          <p:nvPr userDrawn="1"/>
        </p:nvSpPr>
        <p:spPr>
          <a:xfrm>
            <a:off x="1456268" y="4504266"/>
            <a:ext cx="9414933" cy="1648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56E56C6-6F12-7F46-AC19-BA1A14DA7FCC}"/>
              </a:ext>
            </a:extLst>
          </p:cNvPr>
          <p:cNvSpPr>
            <a:spLocks noGrp="1"/>
          </p:cNvSpPr>
          <p:nvPr>
            <p:ph type="title" hasCustomPrompt="1"/>
          </p:nvPr>
        </p:nvSpPr>
        <p:spPr>
          <a:xfrm>
            <a:off x="1992490" y="4887647"/>
            <a:ext cx="8342489" cy="504119"/>
          </a:xfrm>
        </p:spPr>
        <p:txBody>
          <a:bodyPr>
            <a:normAutofit/>
          </a:bodyPr>
          <a:lstStyle>
            <a:lvl1pPr algn="ctr">
              <a:defRPr sz="2800" b="1">
                <a:solidFill>
                  <a:srgbClr val="4D4D4D"/>
                </a:solidFill>
                <a:latin typeface="Calibri" panose="020F0502020204030204" pitchFamily="34" charset="0"/>
                <a:cs typeface="Calibri" panose="020F0502020204030204" pitchFamily="34" charset="0"/>
              </a:defRPr>
            </a:lvl1pPr>
          </a:lstStyle>
          <a:p>
            <a:r>
              <a:rPr lang="en-US" dirty="0"/>
              <a:t>Presentation Name</a:t>
            </a:r>
          </a:p>
        </p:txBody>
      </p:sp>
      <p:sp>
        <p:nvSpPr>
          <p:cNvPr id="11" name="Rectangle 10">
            <a:extLst>
              <a:ext uri="{FF2B5EF4-FFF2-40B4-BE49-F238E27FC236}">
                <a16:creationId xmlns:a16="http://schemas.microsoft.com/office/drawing/2014/main" id="{6FB36FBE-EE67-6146-9662-639DDF126B69}"/>
              </a:ext>
            </a:extLst>
          </p:cNvPr>
          <p:cNvSpPr/>
          <p:nvPr userDrawn="1"/>
        </p:nvSpPr>
        <p:spPr>
          <a:xfrm>
            <a:off x="0" y="-44450"/>
            <a:ext cx="150605" cy="1736725"/>
          </a:xfrm>
          <a:prstGeom prst="rect">
            <a:avLst/>
          </a:prstGeom>
          <a:solidFill>
            <a:srgbClr val="EC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C3232C-A126-AD4C-BBF3-0F9AD26DFFBD}"/>
              </a:ext>
            </a:extLst>
          </p:cNvPr>
          <p:cNvSpPr/>
          <p:nvPr userDrawn="1"/>
        </p:nvSpPr>
        <p:spPr>
          <a:xfrm>
            <a:off x="0" y="1692275"/>
            <a:ext cx="150605" cy="1736725"/>
          </a:xfrm>
          <a:prstGeom prst="rect">
            <a:avLst/>
          </a:prstGeom>
          <a:solidFill>
            <a:srgbClr val="D3D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D39DD6-6664-9844-B559-ACCB65F8CA03}"/>
              </a:ext>
            </a:extLst>
          </p:cNvPr>
          <p:cNvSpPr/>
          <p:nvPr userDrawn="1"/>
        </p:nvSpPr>
        <p:spPr>
          <a:xfrm>
            <a:off x="0" y="3429000"/>
            <a:ext cx="150605" cy="1736725"/>
          </a:xfrm>
          <a:prstGeom prst="rect">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2992E7-2AA0-0043-8230-DBEB35E47AA0}"/>
              </a:ext>
            </a:extLst>
          </p:cNvPr>
          <p:cNvSpPr/>
          <p:nvPr userDrawn="1"/>
        </p:nvSpPr>
        <p:spPr>
          <a:xfrm>
            <a:off x="0" y="5165725"/>
            <a:ext cx="150605" cy="1736725"/>
          </a:xfrm>
          <a:prstGeom prst="rect">
            <a:avLst/>
          </a:prstGeom>
          <a:solidFill>
            <a:srgbClr val="EE7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01981942-B33A-E842-B499-264C18640D7B}"/>
              </a:ext>
            </a:extLst>
          </p:cNvPr>
          <p:cNvSpPr>
            <a:spLocks noGrp="1"/>
          </p:cNvSpPr>
          <p:nvPr>
            <p:ph type="body" sz="quarter" idx="10" hasCustomPrompt="1"/>
          </p:nvPr>
        </p:nvSpPr>
        <p:spPr>
          <a:xfrm>
            <a:off x="1992490" y="5406935"/>
            <a:ext cx="8342489" cy="407283"/>
          </a:xfrm>
        </p:spPr>
        <p:txBody>
          <a:bodyPr/>
          <a:lstStyle>
            <a:lvl1pPr marL="0" indent="0" algn="ctr">
              <a:buNone/>
              <a:defRPr lang="en-US" sz="2000" b="0" kern="1200" dirty="0" smtClean="0">
                <a:solidFill>
                  <a:srgbClr val="4D4D4D"/>
                </a:solidFill>
                <a:latin typeface="+mj-lt"/>
                <a:ea typeface="+mj-ea"/>
                <a:cs typeface="Calibri" panose="020F0502020204030204" pitchFamily="34" charset="0"/>
              </a:defRPr>
            </a:lvl1pPr>
            <a:lvl2pPr marL="457200" indent="0">
              <a:buNone/>
              <a:defRPr lang="en-US" sz="2000" b="0" kern="1200" dirty="0" smtClean="0">
                <a:solidFill>
                  <a:srgbClr val="4D4D4D"/>
                </a:solidFill>
                <a:latin typeface="+mj-lt"/>
                <a:ea typeface="+mj-ea"/>
                <a:cs typeface="Calibri" panose="020F0502020204030204" pitchFamily="34" charset="0"/>
              </a:defRPr>
            </a:lvl2pPr>
            <a:lvl3pPr marL="914400" indent="0">
              <a:buNone/>
              <a:defRPr lang="en-US" sz="2000" b="0" kern="1200" dirty="0" smtClean="0">
                <a:solidFill>
                  <a:srgbClr val="4D4D4D"/>
                </a:solidFill>
                <a:latin typeface="+mj-lt"/>
                <a:ea typeface="+mj-ea"/>
                <a:cs typeface="Calibri" panose="020F0502020204030204" pitchFamily="34" charset="0"/>
              </a:defRPr>
            </a:lvl3pPr>
            <a:lvl4pPr marL="1371600" indent="0">
              <a:buNone/>
              <a:defRPr lang="en-US" sz="2000" b="0" kern="1200" dirty="0" smtClean="0">
                <a:solidFill>
                  <a:srgbClr val="4D4D4D"/>
                </a:solidFill>
                <a:latin typeface="+mj-lt"/>
                <a:ea typeface="+mj-ea"/>
                <a:cs typeface="Calibri" panose="020F0502020204030204" pitchFamily="34" charset="0"/>
              </a:defRPr>
            </a:lvl4pPr>
            <a:lvl5pPr marL="1828800" indent="0">
              <a:buNone/>
              <a:defRPr lang="en-US" sz="2000" b="0" kern="1200" dirty="0">
                <a:solidFill>
                  <a:srgbClr val="4D4D4D"/>
                </a:solidFill>
                <a:latin typeface="+mj-lt"/>
                <a:ea typeface="+mj-ea"/>
                <a:cs typeface="Calibri" panose="020F0502020204030204" pitchFamily="34" charset="0"/>
              </a:defRPr>
            </a:lvl5pPr>
          </a:lstStyle>
          <a:p>
            <a:pPr lvl="0"/>
            <a:r>
              <a:rPr lang="en-US" dirty="0"/>
              <a:t>Presenter Name | Date</a:t>
            </a:r>
          </a:p>
        </p:txBody>
      </p:sp>
      <p:sp>
        <p:nvSpPr>
          <p:cNvPr id="10" name="Title 1">
            <a:extLst>
              <a:ext uri="{FF2B5EF4-FFF2-40B4-BE49-F238E27FC236}">
                <a16:creationId xmlns:a16="http://schemas.microsoft.com/office/drawing/2014/main" id="{3DB71E98-45EA-B14E-A95E-183797171F5E}"/>
              </a:ext>
            </a:extLst>
          </p:cNvPr>
          <p:cNvSpPr txBox="1">
            <a:spLocks/>
          </p:cNvSpPr>
          <p:nvPr userDrawn="1"/>
        </p:nvSpPr>
        <p:spPr>
          <a:xfrm>
            <a:off x="1992490" y="3514385"/>
            <a:ext cx="8342489" cy="504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4D4D4D"/>
                </a:solidFill>
                <a:latin typeface="Calibri" panose="020F0502020204030204" pitchFamily="34" charset="0"/>
                <a:ea typeface="+mj-ea"/>
                <a:cs typeface="Calibri" panose="020F0502020204030204" pitchFamily="34" charset="0"/>
              </a:defRPr>
            </a:lvl1pPr>
          </a:lstStyle>
          <a:p>
            <a:r>
              <a:rPr lang="en-US" dirty="0">
                <a:solidFill>
                  <a:srgbClr val="00A268"/>
                </a:solidFill>
                <a:latin typeface="Sentinel Medium" pitchFamily="2" charset="0"/>
              </a:rPr>
              <a:t>Growing Community Health and Wealth Through Food</a:t>
            </a:r>
          </a:p>
        </p:txBody>
      </p:sp>
    </p:spTree>
    <p:extLst>
      <p:ext uri="{BB962C8B-B14F-4D97-AF65-F5344CB8AC3E}">
        <p14:creationId xmlns:p14="http://schemas.microsoft.com/office/powerpoint/2010/main" val="401674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0 Year 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C74F5F-9A5B-A648-A20C-89BF370A78DF}"/>
              </a:ext>
            </a:extLst>
          </p:cNvPr>
          <p:cNvSpPr/>
          <p:nvPr userDrawn="1"/>
        </p:nvSpPr>
        <p:spPr>
          <a:xfrm>
            <a:off x="821885" y="5846942"/>
            <a:ext cx="10683697" cy="504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BD8AACE-E25D-9E4E-A983-1703B92DCFD6}"/>
              </a:ext>
            </a:extLst>
          </p:cNvPr>
          <p:cNvPicPr>
            <a:picLocks noChangeAspect="1"/>
          </p:cNvPicPr>
          <p:nvPr userDrawn="1"/>
        </p:nvPicPr>
        <p:blipFill rotWithShape="1">
          <a:blip r:embed="rId2"/>
          <a:srcRect l="106" t="13301" b="26162"/>
          <a:stretch/>
        </p:blipFill>
        <p:spPr>
          <a:xfrm>
            <a:off x="821885" y="384321"/>
            <a:ext cx="10683697" cy="4311857"/>
          </a:xfrm>
          <a:prstGeom prst="snip1Rect">
            <a:avLst/>
          </a:prstGeom>
        </p:spPr>
      </p:pic>
      <p:sp>
        <p:nvSpPr>
          <p:cNvPr id="8" name="Title 1">
            <a:extLst>
              <a:ext uri="{FF2B5EF4-FFF2-40B4-BE49-F238E27FC236}">
                <a16:creationId xmlns:a16="http://schemas.microsoft.com/office/drawing/2014/main" id="{A56E56C6-6F12-7F46-AC19-BA1A14DA7FCC}"/>
              </a:ext>
            </a:extLst>
          </p:cNvPr>
          <p:cNvSpPr>
            <a:spLocks noGrp="1"/>
          </p:cNvSpPr>
          <p:nvPr>
            <p:ph type="title" hasCustomPrompt="1"/>
          </p:nvPr>
        </p:nvSpPr>
        <p:spPr>
          <a:xfrm>
            <a:off x="1992487" y="5846942"/>
            <a:ext cx="8342489" cy="504119"/>
          </a:xfrm>
        </p:spPr>
        <p:txBody>
          <a:bodyPr>
            <a:normAutofit/>
          </a:bodyPr>
          <a:lstStyle>
            <a:lvl1pPr algn="ctr">
              <a:defRPr sz="2000" b="1">
                <a:solidFill>
                  <a:srgbClr val="4D4D4D"/>
                </a:solidFill>
                <a:latin typeface="Calibri" panose="020F0502020204030204" pitchFamily="34" charset="0"/>
                <a:cs typeface="Calibri" panose="020F0502020204030204" pitchFamily="34" charset="0"/>
              </a:defRPr>
            </a:lvl1pPr>
          </a:lstStyle>
          <a:p>
            <a:r>
              <a:rPr lang="en-US" dirty="0"/>
              <a:t>PRESENTATION NAME, ALL CAPS</a:t>
            </a:r>
          </a:p>
        </p:txBody>
      </p:sp>
      <p:sp>
        <p:nvSpPr>
          <p:cNvPr id="11" name="Rectangle 10">
            <a:extLst>
              <a:ext uri="{FF2B5EF4-FFF2-40B4-BE49-F238E27FC236}">
                <a16:creationId xmlns:a16="http://schemas.microsoft.com/office/drawing/2014/main" id="{6FB36FBE-EE67-6146-9662-639DDF126B69}"/>
              </a:ext>
            </a:extLst>
          </p:cNvPr>
          <p:cNvSpPr/>
          <p:nvPr userDrawn="1"/>
        </p:nvSpPr>
        <p:spPr>
          <a:xfrm>
            <a:off x="-3849" y="0"/>
            <a:ext cx="150605" cy="1736725"/>
          </a:xfrm>
          <a:prstGeom prst="rect">
            <a:avLst/>
          </a:prstGeom>
          <a:solidFill>
            <a:srgbClr val="EC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C3232C-A126-AD4C-BBF3-0F9AD26DFFBD}"/>
              </a:ext>
            </a:extLst>
          </p:cNvPr>
          <p:cNvSpPr/>
          <p:nvPr userDrawn="1"/>
        </p:nvSpPr>
        <p:spPr>
          <a:xfrm>
            <a:off x="-3849" y="1736725"/>
            <a:ext cx="150605" cy="1736725"/>
          </a:xfrm>
          <a:prstGeom prst="rect">
            <a:avLst/>
          </a:prstGeom>
          <a:solidFill>
            <a:srgbClr val="D3D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D39DD6-6664-9844-B559-ACCB65F8CA03}"/>
              </a:ext>
            </a:extLst>
          </p:cNvPr>
          <p:cNvSpPr/>
          <p:nvPr userDrawn="1"/>
        </p:nvSpPr>
        <p:spPr>
          <a:xfrm>
            <a:off x="-3849" y="3473450"/>
            <a:ext cx="150605" cy="1736725"/>
          </a:xfrm>
          <a:prstGeom prst="rect">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2992E7-2AA0-0043-8230-DBEB35E47AA0}"/>
              </a:ext>
            </a:extLst>
          </p:cNvPr>
          <p:cNvSpPr/>
          <p:nvPr userDrawn="1"/>
        </p:nvSpPr>
        <p:spPr>
          <a:xfrm>
            <a:off x="-3849" y="5210175"/>
            <a:ext cx="150605" cy="1736725"/>
          </a:xfrm>
          <a:prstGeom prst="rect">
            <a:avLst/>
          </a:prstGeom>
          <a:solidFill>
            <a:srgbClr val="EE7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CD03D5D-2022-D944-94FA-98EC73CDB588}"/>
              </a:ext>
            </a:extLst>
          </p:cNvPr>
          <p:cNvSpPr/>
          <p:nvPr userDrawn="1"/>
        </p:nvSpPr>
        <p:spPr>
          <a:xfrm>
            <a:off x="5294488" y="3476979"/>
            <a:ext cx="1749779" cy="1546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C909CB-B440-2C47-8E38-44E9BF028724}"/>
              </a:ext>
            </a:extLst>
          </p:cNvPr>
          <p:cNvPicPr>
            <a:picLocks noChangeAspect="1"/>
          </p:cNvPicPr>
          <p:nvPr userDrawn="1"/>
        </p:nvPicPr>
        <p:blipFill>
          <a:blip r:embed="rId3"/>
          <a:srcRect/>
          <a:stretch/>
        </p:blipFill>
        <p:spPr>
          <a:xfrm>
            <a:off x="5172518" y="3388366"/>
            <a:ext cx="1982426" cy="2226566"/>
          </a:xfrm>
          <a:prstGeom prst="rect">
            <a:avLst/>
          </a:prstGeom>
        </p:spPr>
      </p:pic>
    </p:spTree>
    <p:extLst>
      <p:ext uri="{BB962C8B-B14F-4D97-AF65-F5344CB8AC3E}">
        <p14:creationId xmlns:p14="http://schemas.microsoft.com/office/powerpoint/2010/main" val="101698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lage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92046-3D1A-D14F-979D-FF7490E74F59}"/>
              </a:ext>
            </a:extLst>
          </p:cNvPr>
          <p:cNvPicPr>
            <a:picLocks noChangeAspect="1"/>
          </p:cNvPicPr>
          <p:nvPr userDrawn="1"/>
        </p:nvPicPr>
        <p:blipFill>
          <a:blip r:embed="rId2"/>
          <a:stretch>
            <a:fillRect/>
          </a:stretch>
        </p:blipFill>
        <p:spPr>
          <a:xfrm>
            <a:off x="4762" y="0"/>
            <a:ext cx="12182475" cy="6858000"/>
          </a:xfrm>
          <a:prstGeom prst="rect">
            <a:avLst/>
          </a:prstGeom>
        </p:spPr>
      </p:pic>
    </p:spTree>
    <p:extLst>
      <p:ext uri="{BB962C8B-B14F-4D97-AF65-F5344CB8AC3E}">
        <p14:creationId xmlns:p14="http://schemas.microsoft.com/office/powerpoint/2010/main" val="11778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4A564D-6147-B54C-AE8B-68F6315447B7}"/>
              </a:ext>
            </a:extLst>
          </p:cNvPr>
          <p:cNvPicPr>
            <a:picLocks noChangeAspect="1"/>
          </p:cNvPicPr>
          <p:nvPr userDrawn="1"/>
        </p:nvPicPr>
        <p:blipFill rotWithShape="1">
          <a:blip r:embed="rId2"/>
          <a:srcRect t="6760" b="9699"/>
          <a:stretch/>
        </p:blipFill>
        <p:spPr>
          <a:xfrm>
            <a:off x="622542" y="332428"/>
            <a:ext cx="11122311" cy="6188117"/>
          </a:xfrm>
          <a:prstGeom prst="snip1Rect">
            <a:avLst/>
          </a:prstGeom>
        </p:spPr>
      </p:pic>
      <p:grpSp>
        <p:nvGrpSpPr>
          <p:cNvPr id="2" name="Group 1">
            <a:extLst>
              <a:ext uri="{FF2B5EF4-FFF2-40B4-BE49-F238E27FC236}">
                <a16:creationId xmlns:a16="http://schemas.microsoft.com/office/drawing/2014/main" id="{57014A7B-B596-D042-A19F-F37884C857A9}"/>
              </a:ext>
            </a:extLst>
          </p:cNvPr>
          <p:cNvGrpSpPr/>
          <p:nvPr userDrawn="1"/>
        </p:nvGrpSpPr>
        <p:grpSpPr>
          <a:xfrm>
            <a:off x="926275" y="-5029"/>
            <a:ext cx="3906982" cy="6863030"/>
            <a:chOff x="926275" y="-5029"/>
            <a:chExt cx="3906982" cy="6863030"/>
          </a:xfrm>
        </p:grpSpPr>
        <p:sp>
          <p:nvSpPr>
            <p:cNvPr id="7" name="Rectangle: Single Corner Snipped 10">
              <a:extLst>
                <a:ext uri="{FF2B5EF4-FFF2-40B4-BE49-F238E27FC236}">
                  <a16:creationId xmlns:a16="http://schemas.microsoft.com/office/drawing/2014/main" id="{6053CC6F-A33E-134D-A16A-1246D1457138}"/>
                </a:ext>
              </a:extLst>
            </p:cNvPr>
            <p:cNvSpPr/>
            <p:nvPr userDrawn="1"/>
          </p:nvSpPr>
          <p:spPr>
            <a:xfrm>
              <a:off x="926275" y="332428"/>
              <a:ext cx="3906982" cy="6188118"/>
            </a:xfrm>
            <a:prstGeom prst="snip1Rect">
              <a:avLst>
                <a:gd name="adj" fmla="val 0"/>
              </a:avLst>
            </a:prstGeom>
            <a:solidFill>
              <a:srgbClr val="7453A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Single Corner Snipped 10">
              <a:extLst>
                <a:ext uri="{FF2B5EF4-FFF2-40B4-BE49-F238E27FC236}">
                  <a16:creationId xmlns:a16="http://schemas.microsoft.com/office/drawing/2014/main" id="{1C1A15CB-F481-CB4E-88BE-40D567A69F46}"/>
                </a:ext>
              </a:extLst>
            </p:cNvPr>
            <p:cNvSpPr/>
            <p:nvPr userDrawn="1"/>
          </p:nvSpPr>
          <p:spPr>
            <a:xfrm>
              <a:off x="926275" y="6489965"/>
              <a:ext cx="3906982" cy="368036"/>
            </a:xfrm>
            <a:prstGeom prst="snip1Rect">
              <a:avLst>
                <a:gd name="adj" fmla="val 0"/>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10">
              <a:extLst>
                <a:ext uri="{FF2B5EF4-FFF2-40B4-BE49-F238E27FC236}">
                  <a16:creationId xmlns:a16="http://schemas.microsoft.com/office/drawing/2014/main" id="{99B8FF7E-C4FF-444E-870B-85579D471BA9}"/>
                </a:ext>
              </a:extLst>
            </p:cNvPr>
            <p:cNvSpPr/>
            <p:nvPr userDrawn="1"/>
          </p:nvSpPr>
          <p:spPr>
            <a:xfrm>
              <a:off x="926275" y="-5029"/>
              <a:ext cx="3906982" cy="333881"/>
            </a:xfrm>
            <a:prstGeom prst="snip1Rect">
              <a:avLst>
                <a:gd name="adj" fmla="val 0"/>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BC2E306E-1B84-A34F-866C-3DCE0F6A4D80}"/>
              </a:ext>
            </a:extLst>
          </p:cNvPr>
          <p:cNvSpPr>
            <a:spLocks noGrp="1"/>
          </p:cNvSpPr>
          <p:nvPr>
            <p:ph type="body" sz="quarter" idx="10" hasCustomPrompt="1"/>
          </p:nvPr>
        </p:nvSpPr>
        <p:spPr>
          <a:xfrm>
            <a:off x="1115332" y="1767753"/>
            <a:ext cx="3569557" cy="1476375"/>
          </a:xfrm>
        </p:spPr>
        <p:txBody>
          <a:bodyPr>
            <a:noAutofit/>
          </a:bodyPr>
          <a:lstStyle>
            <a:lvl1pPr marL="0" indent="0">
              <a:buNone/>
              <a:defRPr lang="en-US" sz="4000" b="1" kern="1200" dirty="0" smtClean="0">
                <a:solidFill>
                  <a:schemeClr val="bg1"/>
                </a:solidFill>
                <a:latin typeface="Georgia" panose="02040502050405020303" pitchFamily="18" charset="0"/>
                <a:ea typeface="Sentinel Black"/>
                <a:cs typeface="Sentinel Black"/>
              </a:defRPr>
            </a:lvl1pPr>
            <a:lvl2pPr marL="457200" indent="0">
              <a:buNone/>
              <a:defRPr lang="en-US" sz="4000" b="1" kern="1200" dirty="0" smtClean="0">
                <a:solidFill>
                  <a:schemeClr val="bg1"/>
                </a:solidFill>
                <a:latin typeface="Georgia" panose="02040502050405020303" pitchFamily="18" charset="0"/>
                <a:ea typeface="Sentinel Black"/>
                <a:cs typeface="Sentinel Black"/>
              </a:defRPr>
            </a:lvl2pPr>
            <a:lvl3pPr marL="914400" indent="0">
              <a:buNone/>
              <a:defRPr lang="en-US" sz="4000" b="1" kern="1200" dirty="0" smtClean="0">
                <a:solidFill>
                  <a:schemeClr val="bg1"/>
                </a:solidFill>
                <a:latin typeface="Georgia" panose="02040502050405020303" pitchFamily="18" charset="0"/>
                <a:ea typeface="Sentinel Black"/>
                <a:cs typeface="Sentinel Black"/>
              </a:defRPr>
            </a:lvl3pPr>
            <a:lvl4pPr marL="1371600" indent="0">
              <a:buNone/>
              <a:defRPr lang="en-US" sz="4000" b="1" kern="1200" dirty="0" smtClean="0">
                <a:solidFill>
                  <a:schemeClr val="bg1"/>
                </a:solidFill>
                <a:latin typeface="Georgia" panose="02040502050405020303" pitchFamily="18" charset="0"/>
                <a:ea typeface="Sentinel Black"/>
                <a:cs typeface="Sentinel Black"/>
              </a:defRPr>
            </a:lvl4pPr>
            <a:lvl5pPr marL="1828800" indent="0">
              <a:buNone/>
              <a:defRPr lang="en-US" sz="4000" b="1" kern="1200" dirty="0">
                <a:solidFill>
                  <a:schemeClr val="bg1"/>
                </a:solidFill>
                <a:latin typeface="Georgia" panose="02040502050405020303" pitchFamily="18" charset="0"/>
                <a:ea typeface="Sentinel Black"/>
                <a:cs typeface="Sentinel Black"/>
              </a:defRPr>
            </a:lvl5pPr>
          </a:lstStyle>
          <a:p>
            <a:pPr lvl="0"/>
            <a:r>
              <a:rPr lang="en-US" dirty="0"/>
              <a:t>Title Georgia 40 Bold</a:t>
            </a:r>
          </a:p>
        </p:txBody>
      </p:sp>
      <p:sp>
        <p:nvSpPr>
          <p:cNvPr id="13" name="Text Placeholder 12">
            <a:extLst>
              <a:ext uri="{FF2B5EF4-FFF2-40B4-BE49-F238E27FC236}">
                <a16:creationId xmlns:a16="http://schemas.microsoft.com/office/drawing/2014/main" id="{DDF69335-A8AA-EB4F-A75A-1F311016DBF3}"/>
              </a:ext>
            </a:extLst>
          </p:cNvPr>
          <p:cNvSpPr>
            <a:spLocks noGrp="1"/>
          </p:cNvSpPr>
          <p:nvPr>
            <p:ph type="body" sz="quarter" idx="11" hasCustomPrompt="1"/>
          </p:nvPr>
        </p:nvSpPr>
        <p:spPr>
          <a:xfrm>
            <a:off x="1115332" y="4141701"/>
            <a:ext cx="3059112" cy="379413"/>
          </a:xfrm>
        </p:spPr>
        <p:txBody>
          <a:bodyPr/>
          <a:lstStyle>
            <a:lvl1pPr marL="0" indent="0">
              <a:buNone/>
              <a:defRPr lang="en-US" sz="2000" b="1" kern="1200" smtClean="0">
                <a:solidFill>
                  <a:schemeClr val="bg1"/>
                </a:solidFill>
                <a:latin typeface="+mn-lt"/>
                <a:ea typeface="+mn-ea"/>
                <a:cs typeface="+mn-cs"/>
              </a:defRPr>
            </a:lvl1pPr>
          </a:lstStyle>
          <a:p>
            <a:pPr lvl="0"/>
            <a:r>
              <a:rPr lang="en-US" dirty="0"/>
              <a:t>Presenter Name</a:t>
            </a:r>
          </a:p>
        </p:txBody>
      </p:sp>
      <p:sp>
        <p:nvSpPr>
          <p:cNvPr id="14" name="Text Placeholder 12">
            <a:extLst>
              <a:ext uri="{FF2B5EF4-FFF2-40B4-BE49-F238E27FC236}">
                <a16:creationId xmlns:a16="http://schemas.microsoft.com/office/drawing/2014/main" id="{A435E757-A72E-1D40-A92C-C7A28C3260F3}"/>
              </a:ext>
            </a:extLst>
          </p:cNvPr>
          <p:cNvSpPr>
            <a:spLocks noGrp="1"/>
          </p:cNvSpPr>
          <p:nvPr>
            <p:ph type="body" sz="quarter" idx="12" hasCustomPrompt="1"/>
          </p:nvPr>
        </p:nvSpPr>
        <p:spPr>
          <a:xfrm>
            <a:off x="1115332" y="4538337"/>
            <a:ext cx="3059112" cy="379413"/>
          </a:xfrm>
        </p:spPr>
        <p:txBody>
          <a:bodyPr/>
          <a:lstStyle>
            <a:lvl1pPr marL="0" indent="0">
              <a:buNone/>
              <a:defRPr lang="en-US" sz="2000" b="0" kern="1200" smtClean="0">
                <a:solidFill>
                  <a:schemeClr val="bg1"/>
                </a:solidFill>
                <a:latin typeface="+mj-lt"/>
                <a:ea typeface="+mn-ea"/>
                <a:cs typeface="+mn-cs"/>
              </a:defRPr>
            </a:lvl1pPr>
          </a:lstStyle>
          <a:p>
            <a:pPr lvl="0"/>
            <a:r>
              <a:rPr lang="en-US" dirty="0"/>
              <a:t>Date</a:t>
            </a:r>
          </a:p>
        </p:txBody>
      </p:sp>
    </p:spTree>
    <p:extLst>
      <p:ext uri="{BB962C8B-B14F-4D97-AF65-F5344CB8AC3E}">
        <p14:creationId xmlns:p14="http://schemas.microsoft.com/office/powerpoint/2010/main" val="982339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FN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50FAD1-E79E-9D48-8BEA-6B1172A7676A}"/>
              </a:ext>
            </a:extLst>
          </p:cNvPr>
          <p:cNvSpPr>
            <a:spLocks noGrp="1"/>
          </p:cNvSpPr>
          <p:nvPr>
            <p:ph type="pic" sz="quarter" idx="14"/>
          </p:nvPr>
        </p:nvSpPr>
        <p:spPr>
          <a:xfrm>
            <a:off x="7102475" y="365125"/>
            <a:ext cx="4683125" cy="6167438"/>
          </a:xfrm>
        </p:spPr>
        <p:txBody>
          <a:bodyPr/>
          <a:lstStyle/>
          <a:p>
            <a:endParaRPr lang="en-US"/>
          </a:p>
        </p:txBody>
      </p:sp>
      <p:sp>
        <p:nvSpPr>
          <p:cNvPr id="2" name="Title 1">
            <a:extLst>
              <a:ext uri="{FF2B5EF4-FFF2-40B4-BE49-F238E27FC236}">
                <a16:creationId xmlns:a16="http://schemas.microsoft.com/office/drawing/2014/main" id="{74A36C84-1054-FB4B-A55A-6F67A84F4EF8}"/>
              </a:ext>
            </a:extLst>
          </p:cNvPr>
          <p:cNvSpPr>
            <a:spLocks noGrp="1"/>
          </p:cNvSpPr>
          <p:nvPr>
            <p:ph type="title" hasCustomPrompt="1"/>
          </p:nvPr>
        </p:nvSpPr>
        <p:spPr>
          <a:xfrm>
            <a:off x="905470" y="365125"/>
            <a:ext cx="6013490" cy="1148715"/>
          </a:xfrm>
        </p:spPr>
        <p:txBody>
          <a:bodyPr>
            <a:normAutofit/>
          </a:bodyPr>
          <a:lstStyle>
            <a:lvl1pPr>
              <a:defRPr sz="3200" b="1">
                <a:solidFill>
                  <a:srgbClr val="4D4D4D"/>
                </a:solidFill>
                <a:latin typeface="+mn-lt"/>
              </a:defRPr>
            </a:lvl1pPr>
          </a:lstStyle>
          <a:p>
            <a:r>
              <a:rPr lang="en-US" dirty="0"/>
              <a:t>Title Calibri 32 Bold</a:t>
            </a:r>
          </a:p>
        </p:txBody>
      </p:sp>
      <p:sp>
        <p:nvSpPr>
          <p:cNvPr id="8" name="Rectangle 7">
            <a:extLst>
              <a:ext uri="{FF2B5EF4-FFF2-40B4-BE49-F238E27FC236}">
                <a16:creationId xmlns:a16="http://schemas.microsoft.com/office/drawing/2014/main" id="{B6434318-51F3-D247-B3E8-E29D0A87411B}"/>
              </a:ext>
            </a:extLst>
          </p:cNvPr>
          <p:cNvSpPr/>
          <p:nvPr userDrawn="1"/>
        </p:nvSpPr>
        <p:spPr>
          <a:xfrm>
            <a:off x="0" y="0"/>
            <a:ext cx="333632" cy="1825625"/>
          </a:xfrm>
          <a:prstGeom prst="rect">
            <a:avLst/>
          </a:prstGeom>
          <a:solidFill>
            <a:srgbClr val="745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9A38CAE-6E03-7848-BAC9-EA06D43C7A43}"/>
              </a:ext>
            </a:extLst>
          </p:cNvPr>
          <p:cNvSpPr>
            <a:spLocks noGrp="1"/>
          </p:cNvSpPr>
          <p:nvPr>
            <p:ph type="body" sz="quarter" idx="13" hasCustomPrompt="1"/>
          </p:nvPr>
        </p:nvSpPr>
        <p:spPr>
          <a:xfrm>
            <a:off x="903110" y="1343079"/>
            <a:ext cx="6027574" cy="376080"/>
          </a:xfrm>
        </p:spPr>
        <p:txBody>
          <a:bodyPr>
            <a:noAutofit/>
          </a:bodyPr>
          <a:lstStyle>
            <a:lvl1pPr marL="0" indent="0">
              <a:buNone/>
              <a:defRPr sz="2200" b="1">
                <a:solidFill>
                  <a:srgbClr val="7453A2"/>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Optional Subhead Calibri 22 Bold</a:t>
            </a:r>
          </a:p>
        </p:txBody>
      </p:sp>
      <p:sp>
        <p:nvSpPr>
          <p:cNvPr id="9" name="Right Triangle 8">
            <a:extLst>
              <a:ext uri="{FF2B5EF4-FFF2-40B4-BE49-F238E27FC236}">
                <a16:creationId xmlns:a16="http://schemas.microsoft.com/office/drawing/2014/main" id="{A80D3D37-872A-CF40-A7EE-1C93F8F4D1A5}"/>
              </a:ext>
            </a:extLst>
          </p:cNvPr>
          <p:cNvSpPr/>
          <p:nvPr userDrawn="1"/>
        </p:nvSpPr>
        <p:spPr>
          <a:xfrm rot="10800000">
            <a:off x="10937630" y="269629"/>
            <a:ext cx="1019761" cy="101976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9D3A89E5-14F4-9547-A4E4-071CFC8126E1}"/>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14" name="TextBox 13">
            <a:extLst>
              <a:ext uri="{FF2B5EF4-FFF2-40B4-BE49-F238E27FC236}">
                <a16:creationId xmlns:a16="http://schemas.microsoft.com/office/drawing/2014/main" id="{968A261A-C1EF-D54B-A529-7AA74C852287}"/>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sp>
        <p:nvSpPr>
          <p:cNvPr id="15" name="Content Placeholder 2">
            <a:extLst>
              <a:ext uri="{FF2B5EF4-FFF2-40B4-BE49-F238E27FC236}">
                <a16:creationId xmlns:a16="http://schemas.microsoft.com/office/drawing/2014/main" id="{41825246-859E-9F44-981D-ECE204600BF5}"/>
              </a:ext>
            </a:extLst>
          </p:cNvPr>
          <p:cNvSpPr>
            <a:spLocks noGrp="1"/>
          </p:cNvSpPr>
          <p:nvPr>
            <p:ph sz="half" idx="1" hasCustomPrompt="1"/>
          </p:nvPr>
        </p:nvSpPr>
        <p:spPr>
          <a:xfrm>
            <a:off x="903110" y="1825624"/>
            <a:ext cx="6027574" cy="4707256"/>
          </a:xfrm>
        </p:spPr>
        <p:txBody>
          <a:bodyPr/>
          <a:lstStyle>
            <a:lvl1pPr marL="0" indent="0">
              <a:spcAft>
                <a:spcPts val="500"/>
              </a:spcAft>
              <a:buNone/>
              <a:defRPr sz="2000">
                <a:solidFill>
                  <a:srgbClr val="4D4D4D"/>
                </a:solidFill>
                <a:latin typeface="+mj-lt"/>
              </a:defRPr>
            </a:lvl1pPr>
            <a:lvl2pPr marL="457200" indent="0">
              <a:buNone/>
              <a:defRPr sz="1800">
                <a:solidFill>
                  <a:srgbClr val="4D4D4D"/>
                </a:solidFill>
                <a:latin typeface="+mj-lt"/>
              </a:defRPr>
            </a:lvl2pPr>
            <a:lvl3pPr marL="914400" indent="0">
              <a:buNone/>
              <a:defRPr sz="1800">
                <a:solidFill>
                  <a:srgbClr val="4D4D4D"/>
                </a:solidFill>
                <a:latin typeface="+mj-lt"/>
              </a:defRPr>
            </a:lvl3pPr>
            <a:lvl4pPr marL="1371600" indent="0">
              <a:buNone/>
              <a:defRPr sz="1800">
                <a:solidFill>
                  <a:srgbClr val="4D4D4D"/>
                </a:solidFill>
                <a:latin typeface="+mj-lt"/>
              </a:defRPr>
            </a:lvl4pPr>
            <a:lvl5pPr marL="1828800" indent="0">
              <a:buNone/>
              <a:defRPr sz="1800">
                <a:solidFill>
                  <a:srgbClr val="4D4D4D"/>
                </a:solidFill>
                <a:latin typeface="+mj-lt"/>
              </a:defRPr>
            </a:lvl5pPr>
          </a:lstStyle>
          <a:p>
            <a:pPr lvl="0"/>
            <a:r>
              <a:rPr lang="en-US" dirty="0"/>
              <a:t>Body Calibri Light 20</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8983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FB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50FAD1-E79E-9D48-8BEA-6B1172A7676A}"/>
              </a:ext>
            </a:extLst>
          </p:cNvPr>
          <p:cNvSpPr>
            <a:spLocks noGrp="1"/>
          </p:cNvSpPr>
          <p:nvPr>
            <p:ph type="pic" sz="quarter" idx="14"/>
          </p:nvPr>
        </p:nvSpPr>
        <p:spPr>
          <a:xfrm>
            <a:off x="7102475" y="365125"/>
            <a:ext cx="4683125" cy="6167438"/>
          </a:xfrm>
        </p:spPr>
        <p:txBody>
          <a:bodyPr/>
          <a:lstStyle/>
          <a:p>
            <a:endParaRPr lang="en-US"/>
          </a:p>
        </p:txBody>
      </p:sp>
      <p:sp>
        <p:nvSpPr>
          <p:cNvPr id="2" name="Title 1">
            <a:extLst>
              <a:ext uri="{FF2B5EF4-FFF2-40B4-BE49-F238E27FC236}">
                <a16:creationId xmlns:a16="http://schemas.microsoft.com/office/drawing/2014/main" id="{74A36C84-1054-FB4B-A55A-6F67A84F4EF8}"/>
              </a:ext>
            </a:extLst>
          </p:cNvPr>
          <p:cNvSpPr>
            <a:spLocks noGrp="1"/>
          </p:cNvSpPr>
          <p:nvPr>
            <p:ph type="title" hasCustomPrompt="1"/>
          </p:nvPr>
        </p:nvSpPr>
        <p:spPr>
          <a:xfrm>
            <a:off x="905470" y="365125"/>
            <a:ext cx="6013490" cy="1148715"/>
          </a:xfrm>
        </p:spPr>
        <p:txBody>
          <a:bodyPr>
            <a:normAutofit/>
          </a:bodyPr>
          <a:lstStyle>
            <a:lvl1pPr>
              <a:defRPr sz="3200" b="1">
                <a:solidFill>
                  <a:srgbClr val="4D4D4D"/>
                </a:solidFill>
                <a:latin typeface="+mn-lt"/>
              </a:defRPr>
            </a:lvl1pPr>
          </a:lstStyle>
          <a:p>
            <a:r>
              <a:rPr lang="en-US" dirty="0"/>
              <a:t>Title Calibri 32 Bold</a:t>
            </a:r>
          </a:p>
        </p:txBody>
      </p:sp>
      <p:sp>
        <p:nvSpPr>
          <p:cNvPr id="8" name="Rectangle 7">
            <a:extLst>
              <a:ext uri="{FF2B5EF4-FFF2-40B4-BE49-F238E27FC236}">
                <a16:creationId xmlns:a16="http://schemas.microsoft.com/office/drawing/2014/main" id="{B6434318-51F3-D247-B3E8-E29D0A87411B}"/>
              </a:ext>
            </a:extLst>
          </p:cNvPr>
          <p:cNvSpPr/>
          <p:nvPr userDrawn="1"/>
        </p:nvSpPr>
        <p:spPr>
          <a:xfrm>
            <a:off x="0" y="0"/>
            <a:ext cx="333632" cy="1825625"/>
          </a:xfrm>
          <a:prstGeom prst="rect">
            <a:avLst/>
          </a:prstGeom>
          <a:solidFill>
            <a:srgbClr val="ECB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99A38CAE-6E03-7848-BAC9-EA06D43C7A43}"/>
              </a:ext>
            </a:extLst>
          </p:cNvPr>
          <p:cNvSpPr>
            <a:spLocks noGrp="1"/>
          </p:cNvSpPr>
          <p:nvPr>
            <p:ph type="body" sz="quarter" idx="13" hasCustomPrompt="1"/>
          </p:nvPr>
        </p:nvSpPr>
        <p:spPr>
          <a:xfrm>
            <a:off x="903110" y="1336685"/>
            <a:ext cx="6027574" cy="376080"/>
          </a:xfrm>
        </p:spPr>
        <p:txBody>
          <a:bodyPr>
            <a:noAutofit/>
          </a:bodyPr>
          <a:lstStyle>
            <a:lvl1pPr marL="0" indent="0">
              <a:buNone/>
              <a:defRPr sz="2200" b="1">
                <a:solidFill>
                  <a:srgbClr val="ECB21E"/>
                </a:solidFill>
              </a:defRPr>
            </a:lvl1pPr>
            <a:lvl2pPr marL="457200" indent="0">
              <a:buNone/>
              <a:defRPr sz="2000">
                <a:solidFill>
                  <a:srgbClr val="D7B6FF"/>
                </a:solidFill>
              </a:defRPr>
            </a:lvl2pPr>
            <a:lvl3pPr marL="914400" indent="0">
              <a:buNone/>
              <a:defRPr sz="2000">
                <a:solidFill>
                  <a:srgbClr val="D7B6FF"/>
                </a:solidFill>
              </a:defRPr>
            </a:lvl3pPr>
            <a:lvl4pPr marL="1371600" indent="0">
              <a:buNone/>
              <a:defRPr sz="2000">
                <a:solidFill>
                  <a:srgbClr val="D7B6FF"/>
                </a:solidFill>
              </a:defRPr>
            </a:lvl4pPr>
            <a:lvl5pPr marL="1828800" indent="0">
              <a:buNone/>
              <a:defRPr sz="2000">
                <a:solidFill>
                  <a:srgbClr val="D7B6FF"/>
                </a:solidFill>
              </a:defRPr>
            </a:lvl5pPr>
          </a:lstStyle>
          <a:p>
            <a:pPr lvl="0"/>
            <a:r>
              <a:rPr lang="en-US" dirty="0"/>
              <a:t>Optional Subhead Calibri 22 Bold</a:t>
            </a:r>
          </a:p>
        </p:txBody>
      </p:sp>
      <p:sp>
        <p:nvSpPr>
          <p:cNvPr id="9" name="Right Triangle 8">
            <a:extLst>
              <a:ext uri="{FF2B5EF4-FFF2-40B4-BE49-F238E27FC236}">
                <a16:creationId xmlns:a16="http://schemas.microsoft.com/office/drawing/2014/main" id="{A80D3D37-872A-CF40-A7EE-1C93F8F4D1A5}"/>
              </a:ext>
            </a:extLst>
          </p:cNvPr>
          <p:cNvSpPr/>
          <p:nvPr userDrawn="1"/>
        </p:nvSpPr>
        <p:spPr>
          <a:xfrm rot="10800000">
            <a:off x="10937630" y="269629"/>
            <a:ext cx="1019761" cy="101976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9D3A89E5-14F4-9547-A4E4-071CFC8126E1}"/>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14" name="TextBox 13">
            <a:extLst>
              <a:ext uri="{FF2B5EF4-FFF2-40B4-BE49-F238E27FC236}">
                <a16:creationId xmlns:a16="http://schemas.microsoft.com/office/drawing/2014/main" id="{968A261A-C1EF-D54B-A529-7AA74C852287}"/>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sp>
        <p:nvSpPr>
          <p:cNvPr id="15" name="Content Placeholder 2">
            <a:extLst>
              <a:ext uri="{FF2B5EF4-FFF2-40B4-BE49-F238E27FC236}">
                <a16:creationId xmlns:a16="http://schemas.microsoft.com/office/drawing/2014/main" id="{41825246-859E-9F44-981D-ECE204600BF5}"/>
              </a:ext>
            </a:extLst>
          </p:cNvPr>
          <p:cNvSpPr>
            <a:spLocks noGrp="1"/>
          </p:cNvSpPr>
          <p:nvPr>
            <p:ph sz="half" idx="1" hasCustomPrompt="1"/>
          </p:nvPr>
        </p:nvSpPr>
        <p:spPr>
          <a:xfrm>
            <a:off x="903110" y="1825624"/>
            <a:ext cx="6027574" cy="4707256"/>
          </a:xfrm>
        </p:spPr>
        <p:txBody>
          <a:bodyPr/>
          <a:lstStyle>
            <a:lvl1pPr marL="0" indent="0">
              <a:spcAft>
                <a:spcPts val="500"/>
              </a:spcAft>
              <a:buNone/>
              <a:defRPr sz="2000">
                <a:solidFill>
                  <a:srgbClr val="4D4D4D"/>
                </a:solidFill>
                <a:latin typeface="+mj-lt"/>
              </a:defRPr>
            </a:lvl1pPr>
            <a:lvl2pPr marL="457200" indent="0">
              <a:buNone/>
              <a:defRPr sz="1800">
                <a:solidFill>
                  <a:srgbClr val="4D4D4D"/>
                </a:solidFill>
                <a:latin typeface="+mj-lt"/>
              </a:defRPr>
            </a:lvl2pPr>
            <a:lvl3pPr marL="914400" indent="0">
              <a:buNone/>
              <a:defRPr sz="1800">
                <a:solidFill>
                  <a:srgbClr val="4D4D4D"/>
                </a:solidFill>
                <a:latin typeface="+mj-lt"/>
              </a:defRPr>
            </a:lvl3pPr>
            <a:lvl4pPr marL="1371600" indent="0">
              <a:buNone/>
              <a:defRPr sz="1800">
                <a:solidFill>
                  <a:srgbClr val="4D4D4D"/>
                </a:solidFill>
                <a:latin typeface="+mj-lt"/>
              </a:defRPr>
            </a:lvl4pPr>
            <a:lvl5pPr marL="1828800" indent="0">
              <a:buNone/>
              <a:defRPr sz="1800">
                <a:solidFill>
                  <a:srgbClr val="4D4D4D"/>
                </a:solidFill>
                <a:latin typeface="+mj-lt"/>
              </a:defRPr>
            </a:lvl5pPr>
          </a:lstStyle>
          <a:p>
            <a:pPr lvl="0"/>
            <a:r>
              <a:rPr lang="en-US" dirty="0"/>
              <a:t>Body Calibri Light 20</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10894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UFB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50FAD1-E79E-9D48-8BEA-6B1172A7676A}"/>
              </a:ext>
            </a:extLst>
          </p:cNvPr>
          <p:cNvSpPr>
            <a:spLocks noGrp="1"/>
          </p:cNvSpPr>
          <p:nvPr>
            <p:ph type="pic" sz="quarter" idx="14"/>
          </p:nvPr>
        </p:nvSpPr>
        <p:spPr>
          <a:xfrm>
            <a:off x="7102475" y="365125"/>
            <a:ext cx="4683125" cy="6167438"/>
          </a:xfrm>
        </p:spPr>
        <p:txBody>
          <a:bodyPr/>
          <a:lstStyle/>
          <a:p>
            <a:endParaRPr lang="en-US"/>
          </a:p>
        </p:txBody>
      </p:sp>
      <p:sp>
        <p:nvSpPr>
          <p:cNvPr id="2" name="Title 1">
            <a:extLst>
              <a:ext uri="{FF2B5EF4-FFF2-40B4-BE49-F238E27FC236}">
                <a16:creationId xmlns:a16="http://schemas.microsoft.com/office/drawing/2014/main" id="{74A36C84-1054-FB4B-A55A-6F67A84F4EF8}"/>
              </a:ext>
            </a:extLst>
          </p:cNvPr>
          <p:cNvSpPr>
            <a:spLocks noGrp="1"/>
          </p:cNvSpPr>
          <p:nvPr>
            <p:ph type="title" hasCustomPrompt="1"/>
          </p:nvPr>
        </p:nvSpPr>
        <p:spPr>
          <a:xfrm>
            <a:off x="905470" y="365125"/>
            <a:ext cx="6013490" cy="1148715"/>
          </a:xfrm>
        </p:spPr>
        <p:txBody>
          <a:bodyPr>
            <a:normAutofit/>
          </a:bodyPr>
          <a:lstStyle>
            <a:lvl1pPr>
              <a:defRPr sz="3200" b="1">
                <a:solidFill>
                  <a:srgbClr val="4D4D4D"/>
                </a:solidFill>
                <a:latin typeface="+mn-lt"/>
              </a:defRPr>
            </a:lvl1pPr>
          </a:lstStyle>
          <a:p>
            <a:r>
              <a:rPr lang="en-US" dirty="0"/>
              <a:t>Title Calibri 32 Bold</a:t>
            </a:r>
          </a:p>
        </p:txBody>
      </p:sp>
      <p:sp>
        <p:nvSpPr>
          <p:cNvPr id="8" name="Rectangle 7">
            <a:extLst>
              <a:ext uri="{FF2B5EF4-FFF2-40B4-BE49-F238E27FC236}">
                <a16:creationId xmlns:a16="http://schemas.microsoft.com/office/drawing/2014/main" id="{B6434318-51F3-D247-B3E8-E29D0A87411B}"/>
              </a:ext>
            </a:extLst>
          </p:cNvPr>
          <p:cNvSpPr/>
          <p:nvPr userDrawn="1"/>
        </p:nvSpPr>
        <p:spPr>
          <a:xfrm>
            <a:off x="0" y="0"/>
            <a:ext cx="333632" cy="1825625"/>
          </a:xfrm>
          <a:prstGeom prst="rect">
            <a:avLst/>
          </a:prstGeom>
          <a:solidFill>
            <a:srgbClr val="ECB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80D3D37-872A-CF40-A7EE-1C93F8F4D1A5}"/>
              </a:ext>
            </a:extLst>
          </p:cNvPr>
          <p:cNvSpPr/>
          <p:nvPr userDrawn="1"/>
        </p:nvSpPr>
        <p:spPr>
          <a:xfrm rot="10800000">
            <a:off x="10937630" y="269629"/>
            <a:ext cx="1019761" cy="101976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9D3A89E5-14F4-9547-A4E4-071CFC8126E1}"/>
              </a:ext>
            </a:extLst>
          </p:cNvPr>
          <p:cNvSpPr/>
          <p:nvPr userDrawn="1"/>
        </p:nvSpPr>
        <p:spPr>
          <a:xfrm>
            <a:off x="1" y="1825624"/>
            <a:ext cx="333632" cy="5032376"/>
          </a:xfrm>
          <a:prstGeom prst="rect">
            <a:avLst/>
          </a:prstGeom>
          <a:solidFill>
            <a:srgbClr val="A6AAA9">
              <a:alpha val="25000"/>
            </a:srgbClr>
          </a:solidFill>
          <a:ln w="12700">
            <a:miter lim="400000"/>
          </a:ln>
        </p:spPr>
        <p:txBody>
          <a:bodyPr lIns="50800" tIns="50800" rIns="50800" bIns="50800" anchor="ctr"/>
          <a:lstStyle/>
          <a:p>
            <a:pPr>
              <a:defRPr sz="3200">
                <a:solidFill>
                  <a:srgbClr val="FFFFFF"/>
                </a:solidFill>
              </a:defRPr>
            </a:pPr>
            <a:endParaRPr/>
          </a:p>
        </p:txBody>
      </p:sp>
      <p:sp>
        <p:nvSpPr>
          <p:cNvPr id="14" name="TextBox 13">
            <a:extLst>
              <a:ext uri="{FF2B5EF4-FFF2-40B4-BE49-F238E27FC236}">
                <a16:creationId xmlns:a16="http://schemas.microsoft.com/office/drawing/2014/main" id="{968A261A-C1EF-D54B-A529-7AA74C852287}"/>
              </a:ext>
            </a:extLst>
          </p:cNvPr>
          <p:cNvSpPr txBox="1"/>
          <p:nvPr userDrawn="1"/>
        </p:nvSpPr>
        <p:spPr>
          <a:xfrm rot="16200000">
            <a:off x="-2082678" y="4305553"/>
            <a:ext cx="44989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4D4D4F"/>
                </a:solidFill>
                <a:latin typeface="+mn-lt"/>
                <a:ea typeface="+mn-ea"/>
                <a:cs typeface="+mn-cs"/>
              </a:rPr>
              <a:t>fairfoodnetwork.org</a:t>
            </a:r>
            <a:endParaRPr lang="en-US" dirty="0">
              <a:solidFill>
                <a:srgbClr val="4D4D4F"/>
              </a:solidFill>
            </a:endParaRPr>
          </a:p>
        </p:txBody>
      </p:sp>
      <p:sp>
        <p:nvSpPr>
          <p:cNvPr id="15" name="Content Placeholder 2">
            <a:extLst>
              <a:ext uri="{FF2B5EF4-FFF2-40B4-BE49-F238E27FC236}">
                <a16:creationId xmlns:a16="http://schemas.microsoft.com/office/drawing/2014/main" id="{41825246-859E-9F44-981D-ECE204600BF5}"/>
              </a:ext>
            </a:extLst>
          </p:cNvPr>
          <p:cNvSpPr>
            <a:spLocks noGrp="1"/>
          </p:cNvSpPr>
          <p:nvPr>
            <p:ph sz="half" idx="1" hasCustomPrompt="1"/>
          </p:nvPr>
        </p:nvSpPr>
        <p:spPr>
          <a:xfrm>
            <a:off x="903110" y="1825624"/>
            <a:ext cx="6027574" cy="4707256"/>
          </a:xfrm>
        </p:spPr>
        <p:txBody>
          <a:bodyPr/>
          <a:lstStyle>
            <a:lvl1pPr marL="0" indent="0">
              <a:spcAft>
                <a:spcPts val="500"/>
              </a:spcAft>
              <a:buNone/>
              <a:defRPr sz="2000">
                <a:solidFill>
                  <a:srgbClr val="4D4D4D"/>
                </a:solidFill>
                <a:latin typeface="+mj-lt"/>
              </a:defRPr>
            </a:lvl1pPr>
            <a:lvl2pPr marL="457200" indent="0">
              <a:buNone/>
              <a:defRPr sz="1800">
                <a:solidFill>
                  <a:srgbClr val="4D4D4D"/>
                </a:solidFill>
                <a:latin typeface="+mj-lt"/>
              </a:defRPr>
            </a:lvl2pPr>
            <a:lvl3pPr marL="914400" indent="0">
              <a:buNone/>
              <a:defRPr sz="1800">
                <a:solidFill>
                  <a:srgbClr val="4D4D4D"/>
                </a:solidFill>
                <a:latin typeface="+mj-lt"/>
              </a:defRPr>
            </a:lvl3pPr>
            <a:lvl4pPr marL="1371600" indent="0">
              <a:buNone/>
              <a:defRPr sz="1800">
                <a:solidFill>
                  <a:srgbClr val="4D4D4D"/>
                </a:solidFill>
                <a:latin typeface="+mj-lt"/>
              </a:defRPr>
            </a:lvl4pPr>
            <a:lvl5pPr marL="1828800" indent="0">
              <a:buNone/>
              <a:defRPr sz="1800">
                <a:solidFill>
                  <a:srgbClr val="4D4D4D"/>
                </a:solidFill>
                <a:latin typeface="+mj-lt"/>
              </a:defRPr>
            </a:lvl5pPr>
          </a:lstStyle>
          <a:p>
            <a:pPr lvl="0"/>
            <a:r>
              <a:rPr lang="en-US" dirty="0"/>
              <a:t>Body Calibri Light 20</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3009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60EA6-033A-4D49-A9D9-08CD17C2F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D6644A-D0FC-EB4F-9575-E6F421355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26D3-F797-AA44-8B81-043FC15A87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DCF4D-94A1-7846-A167-D2EC99C5507A}" type="datetimeFigureOut">
              <a:rPr lang="en-US" smtClean="0"/>
              <a:t>5/20/2021</a:t>
            </a:fld>
            <a:endParaRPr lang="en-US"/>
          </a:p>
        </p:txBody>
      </p:sp>
      <p:sp>
        <p:nvSpPr>
          <p:cNvPr id="5" name="Footer Placeholder 4">
            <a:extLst>
              <a:ext uri="{FF2B5EF4-FFF2-40B4-BE49-F238E27FC236}">
                <a16:creationId xmlns:a16="http://schemas.microsoft.com/office/drawing/2014/main" id="{F220FDC8-7E51-494C-8EED-7DA98EE07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D5871A-8899-CB41-8D80-9CECC3955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69FEB-5D39-ED4C-88A6-7EDDD78E9AE4}" type="slidenum">
              <a:rPr lang="en-US" smtClean="0"/>
              <a:t>‹#›</a:t>
            </a:fld>
            <a:endParaRPr lang="en-US"/>
          </a:p>
        </p:txBody>
      </p:sp>
    </p:spTree>
    <p:extLst>
      <p:ext uri="{BB962C8B-B14F-4D97-AF65-F5344CB8AC3E}">
        <p14:creationId xmlns:p14="http://schemas.microsoft.com/office/powerpoint/2010/main" val="420557693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8" r:id="rId3"/>
    <p:sldLayoutId id="2147483670" r:id="rId4"/>
    <p:sldLayoutId id="2147483661" r:id="rId5"/>
    <p:sldLayoutId id="2147483662" r:id="rId6"/>
    <p:sldLayoutId id="2147483653" r:id="rId7"/>
    <p:sldLayoutId id="2147483650" r:id="rId8"/>
    <p:sldLayoutId id="2147483674" r:id="rId9"/>
    <p:sldLayoutId id="2147483675" r:id="rId10"/>
    <p:sldLayoutId id="2147483652" r:id="rId11"/>
    <p:sldLayoutId id="2147483651" r:id="rId12"/>
    <p:sldLayoutId id="2147483655" r:id="rId13"/>
    <p:sldLayoutId id="2147483654" r:id="rId14"/>
    <p:sldLayoutId id="2147483657" r:id="rId15"/>
    <p:sldLayoutId id="2147483656" r:id="rId16"/>
    <p:sldLayoutId id="2147483658" r:id="rId17"/>
    <p:sldLayoutId id="2147483659" r:id="rId18"/>
    <p:sldLayoutId id="2147483664" r:id="rId19"/>
    <p:sldLayoutId id="2147483667" r:id="rId20"/>
    <p:sldLayoutId id="2147483665" r:id="rId21"/>
    <p:sldLayoutId id="2147483666" r:id="rId22"/>
    <p:sldLayoutId id="2147483663" r:id="rId23"/>
    <p:sldLayoutId id="2147483669" r:id="rId24"/>
    <p:sldLayoutId id="2147483673" r:id="rId25"/>
    <p:sldLayoutId id="2147483676" r:id="rId26"/>
    <p:sldLayoutId id="2147483677" r:id="rId27"/>
    <p:sldLayoutId id="2147483678" r:id="rId28"/>
    <p:sldLayoutId id="214748367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hyperlink" Target="https://doubleupfoodbucks.org/get-involved/get-double-up-materia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hyperlink" Target="mailto:kboyd@fairfoodnetwork.org" TargetMode="External"/><Relationship Id="rId3" Type="http://schemas.openxmlformats.org/officeDocument/2006/relationships/image" Target="../media/image40.JPG"/><Relationship Id="rId7" Type="http://schemas.openxmlformats.org/officeDocument/2006/relationships/hyperlink" Target="mailto:ecase@fairfoodnetwork.org" TargetMode="External"/><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hyperlink" Target="mailto:csantacruz@fairfoodnetwork.org" TargetMode="External"/><Relationship Id="rId11" Type="http://schemas.openxmlformats.org/officeDocument/2006/relationships/hyperlink" Target="mailto:hparker@fairfoodnetwork.org" TargetMode="External"/><Relationship Id="rId5" Type="http://schemas.openxmlformats.org/officeDocument/2006/relationships/hyperlink" Target="mailto:kvalkema@fairfoodnetwork.org" TargetMode="External"/><Relationship Id="rId10" Type="http://schemas.openxmlformats.org/officeDocument/2006/relationships/hyperlink" Target="mailto:rortiz@fairfoodnetwork.org" TargetMode="External"/><Relationship Id="rId4" Type="http://schemas.openxmlformats.org/officeDocument/2006/relationships/hyperlink" Target="mailto:cwalker@fairfoodnetwork.org" TargetMode="External"/><Relationship Id="rId9" Type="http://schemas.openxmlformats.org/officeDocument/2006/relationships/hyperlink" Target="mailto:cstrome@fairfoodnetwork.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mailto:kvalkema@fairfoodnetwork.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D92D-DFBB-4A38-9670-908C81D12883}"/>
              </a:ext>
            </a:extLst>
          </p:cNvPr>
          <p:cNvSpPr>
            <a:spLocks noGrp="1"/>
          </p:cNvSpPr>
          <p:nvPr>
            <p:ph type="title"/>
          </p:nvPr>
        </p:nvSpPr>
        <p:spPr/>
        <p:txBody>
          <a:bodyPr/>
          <a:lstStyle/>
          <a:p>
            <a:r>
              <a:rPr lang="en-US" dirty="0"/>
              <a:t>Double Up Food Bucks Grocery Webinar </a:t>
            </a:r>
          </a:p>
        </p:txBody>
      </p:sp>
      <p:sp>
        <p:nvSpPr>
          <p:cNvPr id="3" name="Text Placeholder 2">
            <a:extLst>
              <a:ext uri="{FF2B5EF4-FFF2-40B4-BE49-F238E27FC236}">
                <a16:creationId xmlns:a16="http://schemas.microsoft.com/office/drawing/2014/main" id="{80C52C29-88AD-430F-B050-F03DD822C43D}"/>
              </a:ext>
            </a:extLst>
          </p:cNvPr>
          <p:cNvSpPr>
            <a:spLocks noGrp="1"/>
          </p:cNvSpPr>
          <p:nvPr>
            <p:ph type="body" sz="quarter" idx="10"/>
          </p:nvPr>
        </p:nvSpPr>
        <p:spPr/>
        <p:txBody>
          <a:bodyPr/>
          <a:lstStyle/>
          <a:p>
            <a:r>
              <a:rPr lang="en-US" dirty="0"/>
              <a:t>Double Up Team | 25 May 2021</a:t>
            </a:r>
          </a:p>
        </p:txBody>
      </p:sp>
    </p:spTree>
    <p:extLst>
      <p:ext uri="{BB962C8B-B14F-4D97-AF65-F5344CB8AC3E}">
        <p14:creationId xmlns:p14="http://schemas.microsoft.com/office/powerpoint/2010/main" val="519526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10;&#10;Description automatically generated">
            <a:extLst>
              <a:ext uri="{FF2B5EF4-FFF2-40B4-BE49-F238E27FC236}">
                <a16:creationId xmlns:a16="http://schemas.microsoft.com/office/drawing/2014/main" id="{4AC0FAC8-A05B-C24F-9D33-4416A31216BF}"/>
              </a:ext>
            </a:extLst>
          </p:cNvPr>
          <p:cNvPicPr>
            <a:picLocks noChangeAspect="1"/>
          </p:cNvPicPr>
          <p:nvPr/>
        </p:nvPicPr>
        <p:blipFill rotWithShape="1">
          <a:blip r:embed="rId3"/>
          <a:srcRect t="7812" b="7812"/>
          <a:stretch/>
        </p:blipFill>
        <p:spPr>
          <a:xfrm>
            <a:off x="-2" y="0"/>
            <a:ext cx="12192002" cy="6858000"/>
          </a:xfrm>
          <a:prstGeom prst="rect">
            <a:avLst/>
          </a:prstGeom>
        </p:spPr>
      </p:pic>
      <p:sp>
        <p:nvSpPr>
          <p:cNvPr id="3" name="Rectangle 2">
            <a:extLst>
              <a:ext uri="{FF2B5EF4-FFF2-40B4-BE49-F238E27FC236}">
                <a16:creationId xmlns:a16="http://schemas.microsoft.com/office/drawing/2014/main" id="{8C453AB7-A53B-2C47-8095-84E5F893DDF5}"/>
              </a:ext>
            </a:extLst>
          </p:cNvPr>
          <p:cNvSpPr/>
          <p:nvPr/>
        </p:nvSpPr>
        <p:spPr>
          <a:xfrm>
            <a:off x="-2" y="0"/>
            <a:ext cx="7303326" cy="6858000"/>
          </a:xfrm>
          <a:prstGeom prst="rect">
            <a:avLst/>
          </a:prstGeom>
          <a:gradFill flip="none" rotWithShape="1">
            <a:gsLst>
              <a:gs pos="0">
                <a:schemeClr val="tx1">
                  <a:alpha val="24000"/>
                </a:schemeClr>
              </a:gs>
              <a:gs pos="50000">
                <a:schemeClr val="tx1">
                  <a:alpha val="13000"/>
                </a:schemeClr>
              </a:gs>
              <a:gs pos="100000">
                <a:srgbClr val="4D4C4F">
                  <a:tint val="23500"/>
                  <a:satMod val="16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32916E-9F97-7748-BF0D-B015324686F2}"/>
              </a:ext>
            </a:extLst>
          </p:cNvPr>
          <p:cNvSpPr txBox="1"/>
          <p:nvPr/>
        </p:nvSpPr>
        <p:spPr>
          <a:xfrm>
            <a:off x="2640912" y="931595"/>
            <a:ext cx="6910173" cy="707886"/>
          </a:xfrm>
          <a:prstGeom prst="rect">
            <a:avLst/>
          </a:prstGeom>
          <a:noFill/>
        </p:spPr>
        <p:txBody>
          <a:bodyPr wrap="square" rtlCol="0">
            <a:spAutoFit/>
          </a:bodyPr>
          <a:lstStyle/>
          <a:p>
            <a:r>
              <a:rPr lang="en-US" sz="4000" b="1" dirty="0">
                <a:solidFill>
                  <a:schemeClr val="bg1"/>
                </a:solidFill>
                <a:effectLst>
                  <a:outerShdw blurRad="571500" dist="38100" algn="ctr" rotWithShape="0">
                    <a:srgbClr val="4D4D4D">
                      <a:alpha val="65000"/>
                    </a:srgbClr>
                  </a:outerShdw>
                </a:effectLst>
                <a:latin typeface="Georgia" panose="02040502050405020303" pitchFamily="18" charset="0"/>
              </a:rPr>
              <a:t>Local Produce Reporting</a:t>
            </a:r>
          </a:p>
        </p:txBody>
      </p:sp>
      <p:sp>
        <p:nvSpPr>
          <p:cNvPr id="8" name="Rectangle 7">
            <a:extLst>
              <a:ext uri="{FF2B5EF4-FFF2-40B4-BE49-F238E27FC236}">
                <a16:creationId xmlns:a16="http://schemas.microsoft.com/office/drawing/2014/main" id="{A70F99AA-086E-4355-9E36-FD0A46E10351}"/>
              </a:ext>
            </a:extLst>
          </p:cNvPr>
          <p:cNvSpPr/>
          <p:nvPr/>
        </p:nvSpPr>
        <p:spPr>
          <a:xfrm>
            <a:off x="1080495" y="1931678"/>
            <a:ext cx="10246158" cy="36407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28600">
              <a:spcBef>
                <a:spcPts val="1200"/>
              </a:spcBef>
              <a:spcAft>
                <a:spcPts val="600"/>
              </a:spcAft>
              <a:buFont typeface="Arial" panose="020B0604020202020204" pitchFamily="34" charset="0"/>
              <a:buChar char="•"/>
            </a:pPr>
            <a:r>
              <a:rPr lang="en-US" sz="2800" dirty="0">
                <a:solidFill>
                  <a:schemeClr val="tx1"/>
                </a:solidFill>
              </a:rPr>
              <a:t>Required year round</a:t>
            </a:r>
          </a:p>
          <a:p>
            <a:pPr marL="342900" indent="-228600">
              <a:spcBef>
                <a:spcPts val="1200"/>
              </a:spcBef>
              <a:spcAft>
                <a:spcPts val="600"/>
              </a:spcAft>
              <a:buFont typeface="Arial" panose="020B0604020202020204" pitchFamily="34" charset="0"/>
              <a:buChar char="•"/>
            </a:pPr>
            <a:r>
              <a:rPr lang="en-US" sz="2800" dirty="0">
                <a:solidFill>
                  <a:schemeClr val="tx1"/>
                </a:solidFill>
              </a:rPr>
              <a:t>From July – November, there is a 20% local sourcing requirement to participate in the program</a:t>
            </a:r>
          </a:p>
          <a:p>
            <a:pPr marL="342900" indent="-228600">
              <a:spcBef>
                <a:spcPts val="1200"/>
              </a:spcBef>
              <a:spcAft>
                <a:spcPts val="600"/>
              </a:spcAft>
              <a:buFont typeface="Arial" panose="020B0604020202020204" pitchFamily="34" charset="0"/>
              <a:buChar char="•"/>
            </a:pPr>
            <a:r>
              <a:rPr lang="en-US" sz="2800" b="1" dirty="0">
                <a:solidFill>
                  <a:schemeClr val="tx1"/>
                </a:solidFill>
              </a:rPr>
              <a:t>Local = Grown in Michigan</a:t>
            </a:r>
          </a:p>
          <a:p>
            <a:pPr marL="342900" indent="-228600">
              <a:spcBef>
                <a:spcPts val="1200"/>
              </a:spcBef>
              <a:spcAft>
                <a:spcPts val="600"/>
              </a:spcAft>
              <a:buFont typeface="Arial" panose="020B0604020202020204" pitchFamily="34" charset="0"/>
              <a:buChar char="•"/>
            </a:pPr>
            <a:r>
              <a:rPr lang="en-US" sz="2800" dirty="0">
                <a:solidFill>
                  <a:schemeClr val="tx1"/>
                </a:solidFill>
              </a:rPr>
              <a:t>If your store has questions or concerns, we want to help you!</a:t>
            </a:r>
          </a:p>
        </p:txBody>
      </p:sp>
    </p:spTree>
    <p:extLst>
      <p:ext uri="{BB962C8B-B14F-4D97-AF65-F5344CB8AC3E}">
        <p14:creationId xmlns:p14="http://schemas.microsoft.com/office/powerpoint/2010/main" val="363019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10;&#10;Description automatically generated">
            <a:extLst>
              <a:ext uri="{FF2B5EF4-FFF2-40B4-BE49-F238E27FC236}">
                <a16:creationId xmlns:a16="http://schemas.microsoft.com/office/drawing/2014/main" id="{4AC0FAC8-A05B-C24F-9D33-4416A31216BF}"/>
              </a:ext>
            </a:extLst>
          </p:cNvPr>
          <p:cNvPicPr>
            <a:picLocks noChangeAspect="1"/>
          </p:cNvPicPr>
          <p:nvPr/>
        </p:nvPicPr>
        <p:blipFill rotWithShape="1">
          <a:blip r:embed="rId3"/>
          <a:srcRect t="7812" b="7812"/>
          <a:stretch/>
        </p:blipFill>
        <p:spPr>
          <a:xfrm>
            <a:off x="-2" y="0"/>
            <a:ext cx="12192002" cy="6858000"/>
          </a:xfrm>
          <a:prstGeom prst="rect">
            <a:avLst/>
          </a:prstGeom>
        </p:spPr>
      </p:pic>
      <p:sp>
        <p:nvSpPr>
          <p:cNvPr id="3" name="Rectangle 2">
            <a:extLst>
              <a:ext uri="{FF2B5EF4-FFF2-40B4-BE49-F238E27FC236}">
                <a16:creationId xmlns:a16="http://schemas.microsoft.com/office/drawing/2014/main" id="{8C453AB7-A53B-2C47-8095-84E5F893DDF5}"/>
              </a:ext>
            </a:extLst>
          </p:cNvPr>
          <p:cNvSpPr/>
          <p:nvPr/>
        </p:nvSpPr>
        <p:spPr>
          <a:xfrm>
            <a:off x="0" y="0"/>
            <a:ext cx="7303326" cy="6858000"/>
          </a:xfrm>
          <a:prstGeom prst="rect">
            <a:avLst/>
          </a:prstGeom>
          <a:gradFill flip="none" rotWithShape="1">
            <a:gsLst>
              <a:gs pos="0">
                <a:schemeClr val="tx1">
                  <a:alpha val="24000"/>
                </a:schemeClr>
              </a:gs>
              <a:gs pos="50000">
                <a:schemeClr val="tx1">
                  <a:alpha val="13000"/>
                </a:schemeClr>
              </a:gs>
              <a:gs pos="100000">
                <a:srgbClr val="4D4C4F">
                  <a:tint val="23500"/>
                  <a:satMod val="16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32916E-9F97-7748-BF0D-B015324686F2}"/>
              </a:ext>
            </a:extLst>
          </p:cNvPr>
          <p:cNvSpPr txBox="1"/>
          <p:nvPr/>
        </p:nvSpPr>
        <p:spPr>
          <a:xfrm>
            <a:off x="2640912" y="931595"/>
            <a:ext cx="6910173" cy="707886"/>
          </a:xfrm>
          <a:prstGeom prst="rect">
            <a:avLst/>
          </a:prstGeom>
          <a:noFill/>
        </p:spPr>
        <p:txBody>
          <a:bodyPr wrap="square" rtlCol="0">
            <a:spAutoFit/>
          </a:bodyPr>
          <a:lstStyle/>
          <a:p>
            <a:r>
              <a:rPr lang="en-US" sz="4000" b="1" dirty="0">
                <a:solidFill>
                  <a:schemeClr val="bg1"/>
                </a:solidFill>
                <a:effectLst>
                  <a:outerShdw blurRad="571500" dist="38100" algn="ctr" rotWithShape="0">
                    <a:srgbClr val="4D4D4D">
                      <a:alpha val="65000"/>
                    </a:srgbClr>
                  </a:outerShdw>
                </a:effectLst>
                <a:latin typeface="Georgia" panose="02040502050405020303" pitchFamily="18" charset="0"/>
              </a:rPr>
              <a:t>Assistance for Retailers</a:t>
            </a:r>
          </a:p>
        </p:txBody>
      </p:sp>
      <p:sp>
        <p:nvSpPr>
          <p:cNvPr id="8" name="Rectangle 7">
            <a:extLst>
              <a:ext uri="{FF2B5EF4-FFF2-40B4-BE49-F238E27FC236}">
                <a16:creationId xmlns:a16="http://schemas.microsoft.com/office/drawing/2014/main" id="{A70F99AA-086E-4355-9E36-FD0A46E10351}"/>
              </a:ext>
            </a:extLst>
          </p:cNvPr>
          <p:cNvSpPr/>
          <p:nvPr/>
        </p:nvSpPr>
        <p:spPr>
          <a:xfrm>
            <a:off x="765544" y="1931677"/>
            <a:ext cx="10561109" cy="39947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28600">
              <a:buFont typeface="Arial" panose="020B0604020202020204" pitchFamily="34" charset="0"/>
              <a:buChar char="•"/>
            </a:pPr>
            <a:r>
              <a:rPr lang="en-US" sz="2800" b="1" dirty="0">
                <a:solidFill>
                  <a:schemeClr val="tx1"/>
                </a:solidFill>
              </a:rPr>
              <a:t>Michigan Good Food Fund </a:t>
            </a:r>
            <a:r>
              <a:rPr lang="en-US" sz="2800" dirty="0">
                <a:solidFill>
                  <a:schemeClr val="tx1"/>
                </a:solidFill>
              </a:rPr>
              <a:t>may be able to help with equipment upgrades or merchandising assistance</a:t>
            </a:r>
          </a:p>
          <a:p>
            <a:pPr marL="342900" indent="-228600">
              <a:buFont typeface="Arial" panose="020B0604020202020204" pitchFamily="34" charset="0"/>
              <a:buChar char="•"/>
            </a:pPr>
            <a:endParaRPr lang="en-US" sz="2800" b="1" dirty="0">
              <a:solidFill>
                <a:schemeClr val="tx1"/>
              </a:solidFill>
            </a:endParaRPr>
          </a:p>
          <a:p>
            <a:pPr marL="571500" indent="-457200">
              <a:buFont typeface="Arial" panose="020B0604020202020204" pitchFamily="34" charset="0"/>
              <a:buChar char="•"/>
            </a:pPr>
            <a:r>
              <a:rPr lang="en-US" sz="2800" b="1" dirty="0">
                <a:solidFill>
                  <a:schemeClr val="tx1"/>
                </a:solidFill>
              </a:rPr>
              <a:t>Taste the Local Difference </a:t>
            </a:r>
            <a:r>
              <a:rPr lang="en-US" sz="2800" dirty="0">
                <a:solidFill>
                  <a:schemeClr val="tx1"/>
                </a:solidFill>
              </a:rPr>
              <a:t>partnership with Fair Food Network.</a:t>
            </a:r>
          </a:p>
          <a:p>
            <a:pPr marL="1028700" lvl="1" indent="-457200">
              <a:buFont typeface="Courier New" panose="02070309020205020404" pitchFamily="49" charset="0"/>
              <a:buChar char="o"/>
            </a:pPr>
            <a:r>
              <a:rPr lang="en-US" sz="2400" dirty="0">
                <a:solidFill>
                  <a:schemeClr val="tx1"/>
                </a:solidFill>
              </a:rPr>
              <a:t>Focused on Southeast Michigan in 2021</a:t>
            </a:r>
          </a:p>
          <a:p>
            <a:pPr marL="1028700" lvl="1" indent="-457200">
              <a:buFont typeface="Courier New" panose="02070309020205020404" pitchFamily="49" charset="0"/>
              <a:buChar char="o"/>
            </a:pPr>
            <a:r>
              <a:rPr lang="en-US" sz="2400" dirty="0">
                <a:solidFill>
                  <a:schemeClr val="tx1"/>
                </a:solidFill>
              </a:rPr>
              <a:t>Identify opportunities for stores to work with local farms &amp; vendors </a:t>
            </a:r>
          </a:p>
          <a:p>
            <a:pPr marL="1028700" lvl="1" indent="-457200">
              <a:buFont typeface="Courier New" panose="02070309020205020404" pitchFamily="49" charset="0"/>
              <a:buChar char="o"/>
            </a:pPr>
            <a:r>
              <a:rPr lang="en-US" sz="2400" dirty="0">
                <a:solidFill>
                  <a:schemeClr val="tx1"/>
                </a:solidFill>
              </a:rPr>
              <a:t>Access to a statewide network, rich with knowledge &amp; resources</a:t>
            </a:r>
          </a:p>
        </p:txBody>
      </p:sp>
    </p:spTree>
    <p:extLst>
      <p:ext uri="{BB962C8B-B14F-4D97-AF65-F5344CB8AC3E}">
        <p14:creationId xmlns:p14="http://schemas.microsoft.com/office/powerpoint/2010/main" val="3842940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CE380-CD27-724F-8F0A-18189627F78C}"/>
              </a:ext>
            </a:extLst>
          </p:cNvPr>
          <p:cNvPicPr>
            <a:picLocks noChangeAspect="1"/>
          </p:cNvPicPr>
          <p:nvPr/>
        </p:nvPicPr>
        <p:blipFill>
          <a:blip r:embed="rId3"/>
          <a:srcRect t="7847" b="7847"/>
          <a:stretch/>
        </p:blipFill>
        <p:spPr>
          <a:xfrm>
            <a:off x="-1" y="1785"/>
            <a:ext cx="12192002" cy="6854429"/>
          </a:xfrm>
          <a:prstGeom prst="rect">
            <a:avLst/>
          </a:prstGeom>
        </p:spPr>
      </p:pic>
      <p:sp>
        <p:nvSpPr>
          <p:cNvPr id="4" name="Rectangle 3">
            <a:extLst>
              <a:ext uri="{FF2B5EF4-FFF2-40B4-BE49-F238E27FC236}">
                <a16:creationId xmlns:a16="http://schemas.microsoft.com/office/drawing/2014/main" id="{036637A3-208F-5947-99F4-B2C940D60181}"/>
              </a:ext>
            </a:extLst>
          </p:cNvPr>
          <p:cNvSpPr/>
          <p:nvPr/>
        </p:nvSpPr>
        <p:spPr>
          <a:xfrm>
            <a:off x="0" y="1786"/>
            <a:ext cx="12191999" cy="6856214"/>
          </a:xfrm>
          <a:prstGeom prst="rect">
            <a:avLst/>
          </a:prstGeom>
          <a:solidFill>
            <a:srgbClr val="42424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FD8FAEA1-7051-CA40-BE8D-6F210903586E}"/>
              </a:ext>
            </a:extLst>
          </p:cNvPr>
          <p:cNvSpPr txBox="1">
            <a:spLocks/>
          </p:cNvSpPr>
          <p:nvPr/>
        </p:nvSpPr>
        <p:spPr>
          <a:xfrm>
            <a:off x="1911815" y="3259888"/>
            <a:ext cx="8368360" cy="21075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000" b="1" dirty="0">
                <a:solidFill>
                  <a:srgbClr val="FFFFFF"/>
                </a:solidFill>
                <a:effectLst>
                  <a:outerShdw blurRad="190500" algn="ctr" rotWithShape="0">
                    <a:prstClr val="black">
                      <a:alpha val="60000"/>
                    </a:prstClr>
                  </a:outerShdw>
                </a:effectLst>
                <a:latin typeface="Georgia Pro Black" panose="02040A02050405020203" pitchFamily="18" charset="0"/>
              </a:rPr>
              <a:t>Taste the Local Difference</a:t>
            </a:r>
            <a:endParaRPr lang="en-US" sz="5000" b="1" dirty="0">
              <a:solidFill>
                <a:srgbClr val="FFFFFF"/>
              </a:solidFill>
              <a:effectLst>
                <a:outerShdw blurRad="190500" algn="ctr" rotWithShape="0">
                  <a:prstClr val="black">
                    <a:alpha val="60000"/>
                  </a:prstClr>
                </a:outerShdw>
              </a:effectLst>
              <a:latin typeface="Calibri" panose="020F0502020204030204" pitchFamily="34" charset="0"/>
            </a:endParaRPr>
          </a:p>
        </p:txBody>
      </p:sp>
    </p:spTree>
    <p:extLst>
      <p:ext uri="{BB962C8B-B14F-4D97-AF65-F5344CB8AC3E}">
        <p14:creationId xmlns:p14="http://schemas.microsoft.com/office/powerpoint/2010/main" val="62721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32FF1D2-AC43-384B-90A8-7E5723C9EEAD}"/>
              </a:ext>
            </a:extLst>
          </p:cNvPr>
          <p:cNvSpPr>
            <a:spLocks noGrp="1"/>
          </p:cNvSpPr>
          <p:nvPr>
            <p:ph type="title"/>
          </p:nvPr>
        </p:nvSpPr>
        <p:spPr>
          <a:xfrm>
            <a:off x="903110" y="632178"/>
            <a:ext cx="10450689" cy="881662"/>
          </a:xfrm>
        </p:spPr>
        <p:txBody>
          <a:bodyPr>
            <a:normAutofit/>
          </a:bodyPr>
          <a:lstStyle/>
          <a:p>
            <a:pPr algn="l"/>
            <a:r>
              <a:rPr lang="en-US" dirty="0">
                <a:solidFill>
                  <a:srgbClr val="4D4C4F"/>
                </a:solidFill>
              </a:rPr>
              <a:t>Double Up Technology Opportunities</a:t>
            </a:r>
          </a:p>
        </p:txBody>
      </p:sp>
      <p:sp>
        <p:nvSpPr>
          <p:cNvPr id="2" name="TextBox 1">
            <a:extLst>
              <a:ext uri="{FF2B5EF4-FFF2-40B4-BE49-F238E27FC236}">
                <a16:creationId xmlns:a16="http://schemas.microsoft.com/office/drawing/2014/main" id="{BE660285-1D8A-4E48-AB41-54DE824F5013}"/>
              </a:ext>
            </a:extLst>
          </p:cNvPr>
          <p:cNvSpPr txBox="1"/>
          <p:nvPr/>
        </p:nvSpPr>
        <p:spPr>
          <a:xfrm>
            <a:off x="1173890" y="1771929"/>
            <a:ext cx="5525809" cy="4336828"/>
          </a:xfrm>
          <a:prstGeom prst="rect">
            <a:avLst/>
          </a:prstGeom>
          <a:noFill/>
        </p:spPr>
        <p:txBody>
          <a:bodyPr wrap="square" rtlCol="0">
            <a:spAutoFit/>
          </a:bodyPr>
          <a:lstStyle/>
          <a:p>
            <a:pPr>
              <a:spcAft>
                <a:spcPts val="600"/>
              </a:spcAft>
            </a:pPr>
            <a:r>
              <a:rPr lang="en-US" sz="1765" dirty="0">
                <a:solidFill>
                  <a:srgbClr val="4E4E50"/>
                </a:solidFill>
                <a:cs typeface="Calibri" panose="020F0502020204030204" pitchFamily="34" charset="0"/>
              </a:rPr>
              <a:t>Double Up Card + LOC Registers</a:t>
            </a:r>
          </a:p>
          <a:p>
            <a:pPr marL="701651" lvl="1" indent="-252146">
              <a:spcBef>
                <a:spcPts val="529"/>
              </a:spcBef>
              <a:spcAft>
                <a:spcPts val="529"/>
              </a:spcAft>
              <a:buFont typeface="Arial" panose="020B0604020202020204" pitchFamily="34" charset="0"/>
              <a:buChar char="•"/>
            </a:pPr>
            <a:r>
              <a:rPr lang="en-US" sz="1765" dirty="0">
                <a:solidFill>
                  <a:srgbClr val="4E4E50"/>
                </a:solidFill>
                <a:cs typeface="Calibri" panose="020F0502020204030204" pitchFamily="34" charset="0"/>
              </a:rPr>
              <a:t>Simple Software Installation </a:t>
            </a:r>
          </a:p>
          <a:p>
            <a:pPr marL="701651" lvl="1" indent="-252146">
              <a:spcBef>
                <a:spcPts val="529"/>
              </a:spcBef>
              <a:spcAft>
                <a:spcPts val="529"/>
              </a:spcAft>
              <a:buFont typeface="Arial" panose="020B0604020202020204" pitchFamily="34" charset="0"/>
              <a:buChar char="•"/>
            </a:pPr>
            <a:r>
              <a:rPr lang="en-US" sz="1765" dirty="0">
                <a:solidFill>
                  <a:srgbClr val="4E4E50"/>
                </a:solidFill>
                <a:cs typeface="Calibri" panose="020F0502020204030204" pitchFamily="34" charset="0"/>
              </a:rPr>
              <a:t>Seamless Transaction Process</a:t>
            </a:r>
          </a:p>
          <a:p>
            <a:pPr marL="701651" lvl="1" indent="-252146">
              <a:spcBef>
                <a:spcPts val="529"/>
              </a:spcBef>
              <a:spcAft>
                <a:spcPts val="529"/>
              </a:spcAft>
              <a:buFont typeface="Arial" panose="020B0604020202020204" pitchFamily="34" charset="0"/>
              <a:buChar char="•"/>
            </a:pPr>
            <a:r>
              <a:rPr lang="en-US" sz="1765" dirty="0">
                <a:solidFill>
                  <a:srgbClr val="4E4E50"/>
                </a:solidFill>
                <a:cs typeface="Calibri" panose="020F0502020204030204" pitchFamily="34" charset="0"/>
              </a:rPr>
              <a:t>Let us know if you are interested</a:t>
            </a:r>
          </a:p>
          <a:p>
            <a:pPr>
              <a:spcBef>
                <a:spcPts val="1588"/>
              </a:spcBef>
              <a:spcAft>
                <a:spcPts val="600"/>
              </a:spcAft>
            </a:pPr>
            <a:r>
              <a:rPr lang="en-US" sz="1765" dirty="0">
                <a:solidFill>
                  <a:srgbClr val="4E4E50"/>
                </a:solidFill>
                <a:cs typeface="Calibri" panose="020F0502020204030204" pitchFamily="34" charset="0"/>
              </a:rPr>
              <a:t>Inmar Pilot</a:t>
            </a:r>
          </a:p>
          <a:p>
            <a:pPr marL="752080" lvl="1" indent="-302575">
              <a:spcBef>
                <a:spcPts val="529"/>
              </a:spcBef>
              <a:spcAft>
                <a:spcPts val="529"/>
              </a:spcAft>
              <a:buFont typeface="Arial" panose="020B0604020202020204" pitchFamily="34" charset="0"/>
              <a:buChar char="•"/>
            </a:pPr>
            <a:r>
              <a:rPr lang="en-US" sz="1765" dirty="0">
                <a:solidFill>
                  <a:srgbClr val="4E4E50"/>
                </a:solidFill>
                <a:cs typeface="Calibri" panose="020F0502020204030204" pitchFamily="34" charset="0"/>
              </a:rPr>
              <a:t>Looking for retailers to participate</a:t>
            </a:r>
          </a:p>
          <a:p>
            <a:pPr marL="752080" lvl="1" indent="-302575">
              <a:spcBef>
                <a:spcPts val="529"/>
              </a:spcBef>
              <a:spcAft>
                <a:spcPts val="529"/>
              </a:spcAft>
              <a:buFont typeface="Arial" panose="020B0604020202020204" pitchFamily="34" charset="0"/>
              <a:buChar char="•"/>
            </a:pPr>
            <a:r>
              <a:rPr lang="en-US" sz="1765" dirty="0">
                <a:solidFill>
                  <a:srgbClr val="4E4E50"/>
                </a:solidFill>
                <a:cs typeface="Calibri" panose="020F0502020204030204" pitchFamily="34" charset="0"/>
              </a:rPr>
              <a:t>Improved Transaction Flow</a:t>
            </a:r>
          </a:p>
          <a:p>
            <a:pPr marL="752080" lvl="1" indent="-302575">
              <a:spcBef>
                <a:spcPts val="529"/>
              </a:spcBef>
              <a:spcAft>
                <a:spcPts val="529"/>
              </a:spcAft>
              <a:buFont typeface="Arial" panose="020B0604020202020204" pitchFamily="34" charset="0"/>
              <a:buChar char="•"/>
            </a:pPr>
            <a:r>
              <a:rPr lang="en-US" sz="1765" dirty="0">
                <a:solidFill>
                  <a:srgbClr val="4E4E50"/>
                </a:solidFill>
                <a:cs typeface="Calibri" panose="020F0502020204030204" pitchFamily="34" charset="0"/>
              </a:rPr>
              <a:t>Works with:</a:t>
            </a:r>
          </a:p>
          <a:p>
            <a:pPr marL="1201585" lvl="2" indent="-302575">
              <a:spcAft>
                <a:spcPts val="529"/>
              </a:spcAft>
              <a:buFont typeface="Courier New" panose="02070309020205020404" pitchFamily="49" charset="0"/>
              <a:buChar char="o"/>
            </a:pPr>
            <a:r>
              <a:rPr lang="en-US" sz="1765" dirty="0">
                <a:solidFill>
                  <a:srgbClr val="4E4E50"/>
                </a:solidFill>
                <a:latin typeface="Calibri Light" panose="020F0302020204030204" pitchFamily="34" charset="0"/>
                <a:cs typeface="Calibri Light" panose="020F0302020204030204" pitchFamily="34" charset="0"/>
              </a:rPr>
              <a:t>NCR: </a:t>
            </a:r>
            <a:r>
              <a:rPr lang="en-US" sz="1588" dirty="0">
                <a:solidFill>
                  <a:srgbClr val="4E4E50"/>
                </a:solidFill>
                <a:latin typeface="Calibri Light" panose="020F0302020204030204" pitchFamily="34" charset="0"/>
                <a:cs typeface="Calibri Light" panose="020F0302020204030204" pitchFamily="34" charset="0"/>
              </a:rPr>
              <a:t>ISS45, </a:t>
            </a:r>
            <a:r>
              <a:rPr lang="en-US" sz="1588" dirty="0" err="1">
                <a:solidFill>
                  <a:srgbClr val="4E4E50"/>
                </a:solidFill>
                <a:latin typeface="Calibri Light" panose="020F0302020204030204" pitchFamily="34" charset="0"/>
                <a:cs typeface="Calibri Light" panose="020F0302020204030204" pitchFamily="34" charset="0"/>
              </a:rPr>
              <a:t>ScanMaster</a:t>
            </a:r>
            <a:r>
              <a:rPr lang="en-US" sz="1588" dirty="0">
                <a:solidFill>
                  <a:srgbClr val="4E4E50"/>
                </a:solidFill>
                <a:latin typeface="Calibri Light" panose="020F0302020204030204" pitchFamily="34" charset="0"/>
                <a:cs typeface="Calibri Light" panose="020F0302020204030204" pitchFamily="34" charset="0"/>
              </a:rPr>
              <a:t>,  ENCOR, ACS-IR, </a:t>
            </a:r>
            <a:r>
              <a:rPr lang="en-US" sz="1588" dirty="0" err="1">
                <a:solidFill>
                  <a:srgbClr val="4E4E50"/>
                </a:solidFill>
                <a:latin typeface="Calibri Light" panose="020F0302020204030204" pitchFamily="34" charset="0"/>
                <a:cs typeface="Calibri Light" panose="020F0302020204030204" pitchFamily="34" charset="0"/>
              </a:rPr>
              <a:t>Storeline</a:t>
            </a:r>
            <a:endParaRPr lang="en-US" sz="1588" dirty="0">
              <a:solidFill>
                <a:srgbClr val="4E4E50"/>
              </a:solidFill>
              <a:latin typeface="Calibri Light" panose="020F0302020204030204" pitchFamily="34" charset="0"/>
              <a:cs typeface="Calibri Light" panose="020F0302020204030204" pitchFamily="34" charset="0"/>
            </a:endParaRPr>
          </a:p>
          <a:p>
            <a:pPr marL="1201585" lvl="2" indent="-302575">
              <a:spcAft>
                <a:spcPts val="529"/>
              </a:spcAft>
              <a:buFont typeface="Courier New" panose="02070309020205020404" pitchFamily="49" charset="0"/>
              <a:buChar char="o"/>
            </a:pPr>
            <a:r>
              <a:rPr lang="en-US" sz="1765" dirty="0">
                <a:solidFill>
                  <a:srgbClr val="4E4E50"/>
                </a:solidFill>
                <a:latin typeface="Calibri Light" panose="020F0302020204030204" pitchFamily="34" charset="0"/>
                <a:cs typeface="Calibri Light" panose="020F0302020204030204" pitchFamily="34" charset="0"/>
              </a:rPr>
              <a:t>IBM SA, IBM ACE </a:t>
            </a:r>
          </a:p>
          <a:p>
            <a:pPr marL="1201585" lvl="2" indent="-302575">
              <a:spcAft>
                <a:spcPts val="529"/>
              </a:spcAft>
              <a:buFont typeface="Courier New" panose="02070309020205020404" pitchFamily="49" charset="0"/>
              <a:buChar char="o"/>
            </a:pPr>
            <a:r>
              <a:rPr lang="en-US" sz="1765" dirty="0">
                <a:solidFill>
                  <a:srgbClr val="4E4E50"/>
                </a:solidFill>
                <a:latin typeface="Calibri Light" panose="020F0302020204030204" pitchFamily="34" charset="0"/>
                <a:cs typeface="Calibri Light" panose="020F0302020204030204" pitchFamily="34" charset="0"/>
              </a:rPr>
              <a:t>RORC </a:t>
            </a:r>
            <a:endParaRPr lang="en-US" sz="1765" dirty="0">
              <a:solidFill>
                <a:srgbClr val="4E4E50"/>
              </a:solidFill>
              <a:cs typeface="Calibri" panose="020F0502020204030204" pitchFamily="34" charset="0"/>
            </a:endParaRPr>
          </a:p>
        </p:txBody>
      </p:sp>
      <p:pic>
        <p:nvPicPr>
          <p:cNvPr id="5" name="Content Placeholder 15" descr="A picture containing text, person, indoor&#10;&#10;Description automatically generated">
            <a:extLst>
              <a:ext uri="{FF2B5EF4-FFF2-40B4-BE49-F238E27FC236}">
                <a16:creationId xmlns:a16="http://schemas.microsoft.com/office/drawing/2014/main" id="{B0D10FED-753F-487D-8518-36E3C079267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15944" y="2282874"/>
            <a:ext cx="4437855" cy="3314937"/>
          </a:xfrm>
        </p:spPr>
      </p:pic>
    </p:spTree>
    <p:extLst>
      <p:ext uri="{BB962C8B-B14F-4D97-AF65-F5344CB8AC3E}">
        <p14:creationId xmlns:p14="http://schemas.microsoft.com/office/powerpoint/2010/main" val="1793728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DFE7C7A-F370-40C3-9712-3F1663F51851}"/>
              </a:ext>
            </a:extLst>
          </p:cNvPr>
          <p:cNvSpPr txBox="1">
            <a:spLocks/>
          </p:cNvSpPr>
          <p:nvPr/>
        </p:nvSpPr>
        <p:spPr>
          <a:xfrm>
            <a:off x="898172" y="659788"/>
            <a:ext cx="10450689" cy="8816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4D4D4D"/>
                </a:solidFill>
                <a:latin typeface="+mn-lt"/>
                <a:ea typeface="+mj-ea"/>
                <a:cs typeface="+mj-cs"/>
              </a:defRPr>
            </a:lvl1pPr>
          </a:lstStyle>
          <a:p>
            <a:r>
              <a:rPr lang="en-US" dirty="0">
                <a:solidFill>
                  <a:srgbClr val="4D4C4F"/>
                </a:solidFill>
              </a:rPr>
              <a:t>Double Up Card Technology</a:t>
            </a:r>
            <a:endParaRPr lang="en-US" b="0" dirty="0"/>
          </a:p>
        </p:txBody>
      </p:sp>
      <p:sp>
        <p:nvSpPr>
          <p:cNvPr id="11" name="object 11">
            <a:extLst>
              <a:ext uri="{FF2B5EF4-FFF2-40B4-BE49-F238E27FC236}">
                <a16:creationId xmlns:a16="http://schemas.microsoft.com/office/drawing/2014/main" id="{60C59741-71AB-466F-9927-3797D91AE959}"/>
              </a:ext>
            </a:extLst>
          </p:cNvPr>
          <p:cNvSpPr/>
          <p:nvPr/>
        </p:nvSpPr>
        <p:spPr>
          <a:xfrm>
            <a:off x="1335895" y="2005208"/>
            <a:ext cx="3069771" cy="4221821"/>
          </a:xfrm>
          <a:prstGeom prst="rect">
            <a:avLst/>
          </a:prstGeom>
          <a:blipFill>
            <a:blip r:embed="rId3" cstate="print"/>
            <a:stretch>
              <a:fillRect/>
            </a:stretch>
          </a:blipFill>
        </p:spPr>
        <p:txBody>
          <a:bodyPr wrap="square" lIns="0" tIns="0" rIns="0" bIns="0" rtlCol="0"/>
          <a:lstStyle/>
          <a:p>
            <a:endParaRPr sz="1091" dirty="0"/>
          </a:p>
        </p:txBody>
      </p:sp>
      <p:grpSp>
        <p:nvGrpSpPr>
          <p:cNvPr id="2" name="Group 1">
            <a:extLst>
              <a:ext uri="{FF2B5EF4-FFF2-40B4-BE49-F238E27FC236}">
                <a16:creationId xmlns:a16="http://schemas.microsoft.com/office/drawing/2014/main" id="{3CDAC024-F11B-4E18-8902-057CFA304EB1}"/>
              </a:ext>
            </a:extLst>
          </p:cNvPr>
          <p:cNvGrpSpPr/>
          <p:nvPr/>
        </p:nvGrpSpPr>
        <p:grpSpPr>
          <a:xfrm>
            <a:off x="4696563" y="2005207"/>
            <a:ext cx="6888449" cy="4221822"/>
            <a:chOff x="5322771" y="2272568"/>
            <a:chExt cx="7806909" cy="4784732"/>
          </a:xfrm>
        </p:grpSpPr>
        <p:grpSp>
          <p:nvGrpSpPr>
            <p:cNvPr id="21" name="Group 20">
              <a:extLst>
                <a:ext uri="{FF2B5EF4-FFF2-40B4-BE49-F238E27FC236}">
                  <a16:creationId xmlns:a16="http://schemas.microsoft.com/office/drawing/2014/main" id="{F8AF24CA-F769-4D69-A3EE-5226D5BC47D1}"/>
                </a:ext>
              </a:extLst>
            </p:cNvPr>
            <p:cNvGrpSpPr/>
            <p:nvPr/>
          </p:nvGrpSpPr>
          <p:grpSpPr>
            <a:xfrm>
              <a:off x="5322771" y="2272568"/>
              <a:ext cx="7661709" cy="4784732"/>
              <a:chOff x="7354754" y="2442754"/>
              <a:chExt cx="3948609" cy="2550201"/>
            </a:xfrm>
            <a:solidFill>
              <a:schemeClr val="bg1">
                <a:lumMod val="95000"/>
              </a:schemeClr>
            </a:solidFill>
          </p:grpSpPr>
          <p:sp>
            <p:nvSpPr>
              <p:cNvPr id="22" name="Rectangle 21">
                <a:extLst>
                  <a:ext uri="{FF2B5EF4-FFF2-40B4-BE49-F238E27FC236}">
                    <a16:creationId xmlns:a16="http://schemas.microsoft.com/office/drawing/2014/main" id="{269B3F0D-9AA9-4BBE-910F-9432A4F12923}"/>
                  </a:ext>
                </a:extLst>
              </p:cNvPr>
              <p:cNvSpPr/>
              <p:nvPr/>
            </p:nvSpPr>
            <p:spPr>
              <a:xfrm>
                <a:off x="7836263" y="2442754"/>
                <a:ext cx="3467100" cy="2550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23" name="Triangle 18">
                <a:extLst>
                  <a:ext uri="{FF2B5EF4-FFF2-40B4-BE49-F238E27FC236}">
                    <a16:creationId xmlns:a16="http://schemas.microsoft.com/office/drawing/2014/main" id="{059CF949-DD63-4A5D-9E00-64753B495807}"/>
                  </a:ext>
                </a:extLst>
              </p:cNvPr>
              <p:cNvSpPr/>
              <p:nvPr/>
            </p:nvSpPr>
            <p:spPr>
              <a:xfrm rot="16200000">
                <a:off x="7065514" y="3246742"/>
                <a:ext cx="1075628" cy="4971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19" name="TextBox 18">
              <a:extLst>
                <a:ext uri="{FF2B5EF4-FFF2-40B4-BE49-F238E27FC236}">
                  <a16:creationId xmlns:a16="http://schemas.microsoft.com/office/drawing/2014/main" id="{3150C210-8A06-461B-B4DE-3533E7D4D24C}"/>
                </a:ext>
              </a:extLst>
            </p:cNvPr>
            <p:cNvSpPr txBox="1"/>
            <p:nvPr/>
          </p:nvSpPr>
          <p:spPr>
            <a:xfrm>
              <a:off x="6617098" y="2598714"/>
              <a:ext cx="6512582" cy="3899298"/>
            </a:xfrm>
            <a:prstGeom prst="rect">
              <a:avLst/>
            </a:prstGeom>
            <a:noFill/>
          </p:spPr>
          <p:txBody>
            <a:bodyPr wrap="square" rtlCol="0">
              <a:spAutoFit/>
            </a:bodyPr>
            <a:lstStyle/>
            <a:p>
              <a:r>
                <a:rPr lang="en-US" sz="2800" b="1" dirty="0">
                  <a:solidFill>
                    <a:srgbClr val="369944"/>
                  </a:solidFill>
                </a:rPr>
                <a:t>Benefits</a:t>
              </a:r>
            </a:p>
            <a:p>
              <a:pPr marL="735262" lvl="1" indent="-285756">
                <a:spcBef>
                  <a:spcPts val="1059"/>
                </a:spcBef>
                <a:spcAft>
                  <a:spcPts val="529"/>
                </a:spcAft>
                <a:buFont typeface="Arial" panose="020B0604020202020204" pitchFamily="34" charset="0"/>
                <a:buChar char="•"/>
              </a:pPr>
              <a:r>
                <a:rPr lang="en-US" sz="2118" dirty="0"/>
                <a:t>Shopper’s balance is never lost</a:t>
              </a:r>
            </a:p>
            <a:p>
              <a:pPr marL="735262" lvl="1" indent="-285756">
                <a:spcBef>
                  <a:spcPts val="1059"/>
                </a:spcBef>
                <a:spcAft>
                  <a:spcPts val="529"/>
                </a:spcAft>
                <a:buFont typeface="Arial" panose="020B0604020202020204" pitchFamily="34" charset="0"/>
                <a:buChar char="•"/>
              </a:pPr>
              <a:r>
                <a:rPr lang="en-US" sz="2118" dirty="0"/>
                <a:t>Counts to the penny, no rounding</a:t>
              </a:r>
            </a:p>
            <a:p>
              <a:pPr marL="735262" lvl="1" indent="-285756">
                <a:spcBef>
                  <a:spcPts val="1059"/>
                </a:spcBef>
                <a:spcAft>
                  <a:spcPts val="529"/>
                </a:spcAft>
                <a:buFont typeface="Arial" panose="020B0604020202020204" pitchFamily="34" charset="0"/>
                <a:buChar char="•"/>
              </a:pPr>
              <a:r>
                <a:rPr lang="en-US" sz="2118" dirty="0"/>
                <a:t>No counting coupons! </a:t>
              </a:r>
              <a:r>
                <a:rPr lang="en-US" sz="2000" dirty="0">
                  <a:latin typeface="+mj-lt"/>
                </a:rPr>
                <a:t>Automatically tracks transactions. </a:t>
              </a:r>
            </a:p>
            <a:p>
              <a:pPr marL="735262" lvl="1" indent="-285756">
                <a:spcBef>
                  <a:spcPts val="1059"/>
                </a:spcBef>
                <a:spcAft>
                  <a:spcPts val="529"/>
                </a:spcAft>
                <a:buFont typeface="Arial" panose="020B0604020202020204" pitchFamily="34" charset="0"/>
                <a:buChar char="•"/>
              </a:pPr>
              <a:r>
                <a:rPr lang="en-US" sz="2118" dirty="0"/>
                <a:t>Easy to use reporting features</a:t>
              </a:r>
            </a:p>
            <a:p>
              <a:pPr marL="735262" lvl="1" indent="-285756">
                <a:spcBef>
                  <a:spcPts val="1059"/>
                </a:spcBef>
                <a:spcAft>
                  <a:spcPts val="529"/>
                </a:spcAft>
                <a:buFont typeface="Arial" panose="020B0604020202020204" pitchFamily="34" charset="0"/>
                <a:buChar char="•"/>
              </a:pPr>
              <a:r>
                <a:rPr lang="en-US" sz="2118" dirty="0"/>
                <a:t>Works with LOC registers</a:t>
              </a:r>
            </a:p>
          </p:txBody>
        </p:sp>
      </p:grpSp>
    </p:spTree>
    <p:extLst>
      <p:ext uri="{BB962C8B-B14F-4D97-AF65-F5344CB8AC3E}">
        <p14:creationId xmlns:p14="http://schemas.microsoft.com/office/powerpoint/2010/main" val="1793729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490FF71D-7D87-4096-8A57-9BC795908154}"/>
              </a:ext>
            </a:extLst>
          </p:cNvPr>
          <p:cNvSpPr/>
          <p:nvPr/>
        </p:nvSpPr>
        <p:spPr>
          <a:xfrm>
            <a:off x="1756688" y="2842847"/>
            <a:ext cx="2433592" cy="1475824"/>
          </a:xfrm>
          <a:prstGeom prst="rect">
            <a:avLst/>
          </a:prstGeom>
          <a:blipFill>
            <a:blip r:embed="rId3" cstate="print"/>
            <a:stretch>
              <a:fillRect/>
            </a:stretch>
          </a:blipFill>
        </p:spPr>
        <p:txBody>
          <a:bodyPr wrap="square" lIns="0" tIns="0" rIns="0" bIns="0" rtlCol="0"/>
          <a:lstStyle/>
          <a:p>
            <a:endParaRPr sz="1588"/>
          </a:p>
        </p:txBody>
      </p:sp>
      <p:sp>
        <p:nvSpPr>
          <p:cNvPr id="9" name="Title 1">
            <a:extLst>
              <a:ext uri="{FF2B5EF4-FFF2-40B4-BE49-F238E27FC236}">
                <a16:creationId xmlns:a16="http://schemas.microsoft.com/office/drawing/2014/main" id="{EF7E1164-DC02-4E9F-AB1F-9CBF5322D056}"/>
              </a:ext>
            </a:extLst>
          </p:cNvPr>
          <p:cNvSpPr txBox="1">
            <a:spLocks/>
          </p:cNvSpPr>
          <p:nvPr/>
        </p:nvSpPr>
        <p:spPr>
          <a:xfrm>
            <a:off x="855708" y="532398"/>
            <a:ext cx="10450689" cy="8816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4D4D4D"/>
                </a:solidFill>
                <a:latin typeface="+mn-lt"/>
                <a:ea typeface="+mj-ea"/>
                <a:cs typeface="+mj-cs"/>
              </a:defRPr>
            </a:lvl1pPr>
          </a:lstStyle>
          <a:p>
            <a:r>
              <a:rPr lang="en-US" dirty="0">
                <a:solidFill>
                  <a:srgbClr val="4D4C4F"/>
                </a:solidFill>
              </a:rPr>
              <a:t>Double Up Card &amp; “my Fresh Wallet” App </a:t>
            </a:r>
            <a:r>
              <a:rPr lang="en-US" b="0" dirty="0">
                <a:solidFill>
                  <a:srgbClr val="4D4C4F"/>
                </a:solidFill>
              </a:rPr>
              <a:t>| Check Balance</a:t>
            </a:r>
            <a:endParaRPr lang="en-US" b="0" dirty="0"/>
          </a:p>
        </p:txBody>
      </p:sp>
      <p:pic>
        <p:nvPicPr>
          <p:cNvPr id="10" name="Picture 2" descr="image preview">
            <a:extLst>
              <a:ext uri="{FF2B5EF4-FFF2-40B4-BE49-F238E27FC236}">
                <a16:creationId xmlns:a16="http://schemas.microsoft.com/office/drawing/2014/main" id="{9E52FA87-6939-455F-8EAD-6E83C14A7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457" y="1766704"/>
            <a:ext cx="2704048" cy="3605397"/>
          </a:xfrm>
          <a:prstGeom prst="rect">
            <a:avLst/>
          </a:prstGeom>
          <a:noFill/>
          <a:extLst>
            <a:ext uri="{909E8E84-426E-40DD-AFC4-6F175D3DCCD1}">
              <a14:hiddenFill xmlns:a14="http://schemas.microsoft.com/office/drawing/2010/main">
                <a:solidFill>
                  <a:srgbClr val="FFFFFF"/>
                </a:solidFill>
              </a14:hiddenFill>
            </a:ext>
          </a:extLst>
        </p:spPr>
      </p:pic>
      <p:sp>
        <p:nvSpPr>
          <p:cNvPr id="11" name="Cross 10">
            <a:extLst>
              <a:ext uri="{FF2B5EF4-FFF2-40B4-BE49-F238E27FC236}">
                <a16:creationId xmlns:a16="http://schemas.microsoft.com/office/drawing/2014/main" id="{2381344C-7E6A-4EFD-81F0-7278F56412D9}"/>
              </a:ext>
            </a:extLst>
          </p:cNvPr>
          <p:cNvSpPr/>
          <p:nvPr/>
        </p:nvSpPr>
        <p:spPr>
          <a:xfrm>
            <a:off x="4719539" y="3297179"/>
            <a:ext cx="567160" cy="567160"/>
          </a:xfrm>
          <a:prstGeom prst="plus">
            <a:avLst>
              <a:gd name="adj" fmla="val 31780"/>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nvGrpSpPr>
          <p:cNvPr id="12" name="Group 11">
            <a:extLst>
              <a:ext uri="{FF2B5EF4-FFF2-40B4-BE49-F238E27FC236}">
                <a16:creationId xmlns:a16="http://schemas.microsoft.com/office/drawing/2014/main" id="{93EC3C2D-1696-4865-B205-7C7DEB126EFB}"/>
              </a:ext>
            </a:extLst>
          </p:cNvPr>
          <p:cNvGrpSpPr/>
          <p:nvPr/>
        </p:nvGrpSpPr>
        <p:grpSpPr>
          <a:xfrm>
            <a:off x="8217977" y="2634798"/>
            <a:ext cx="2910024" cy="1949903"/>
            <a:chOff x="7354754" y="2442754"/>
            <a:chExt cx="3948609" cy="2459083"/>
          </a:xfrm>
          <a:solidFill>
            <a:schemeClr val="bg1">
              <a:lumMod val="95000"/>
            </a:schemeClr>
          </a:solidFill>
        </p:grpSpPr>
        <p:sp>
          <p:nvSpPr>
            <p:cNvPr id="13" name="Rectangle 12">
              <a:extLst>
                <a:ext uri="{FF2B5EF4-FFF2-40B4-BE49-F238E27FC236}">
                  <a16:creationId xmlns:a16="http://schemas.microsoft.com/office/drawing/2014/main" id="{7D476C6E-3786-45ED-9E6B-EB58AD55865B}"/>
                </a:ext>
              </a:extLst>
            </p:cNvPr>
            <p:cNvSpPr/>
            <p:nvPr/>
          </p:nvSpPr>
          <p:spPr>
            <a:xfrm>
              <a:off x="7836263" y="2442754"/>
              <a:ext cx="3467100" cy="24590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4" name="Triangle 18">
              <a:extLst>
                <a:ext uri="{FF2B5EF4-FFF2-40B4-BE49-F238E27FC236}">
                  <a16:creationId xmlns:a16="http://schemas.microsoft.com/office/drawing/2014/main" id="{446FE3B6-98E0-49A8-80C8-900A0EEF82BA}"/>
                </a:ext>
              </a:extLst>
            </p:cNvPr>
            <p:cNvSpPr/>
            <p:nvPr/>
          </p:nvSpPr>
          <p:spPr>
            <a:xfrm rot="16200000">
              <a:off x="7065514" y="3246742"/>
              <a:ext cx="1075628" cy="4971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16" name="Content Placeholder 9">
            <a:extLst>
              <a:ext uri="{FF2B5EF4-FFF2-40B4-BE49-F238E27FC236}">
                <a16:creationId xmlns:a16="http://schemas.microsoft.com/office/drawing/2014/main" id="{57829A61-8C8B-4BB1-BACF-2F0AAF422199}"/>
              </a:ext>
            </a:extLst>
          </p:cNvPr>
          <p:cNvSpPr txBox="1">
            <a:spLocks/>
          </p:cNvSpPr>
          <p:nvPr/>
        </p:nvSpPr>
        <p:spPr>
          <a:xfrm>
            <a:off x="8784128" y="3072097"/>
            <a:ext cx="2343873" cy="12305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4D4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4D4D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500" b="1" dirty="0">
                <a:solidFill>
                  <a:srgbClr val="ECB21F"/>
                </a:solidFill>
              </a:rPr>
              <a:t>Designed to work with the Double Up Card</a:t>
            </a:r>
            <a:endParaRPr lang="en-US" sz="2800" dirty="0"/>
          </a:p>
        </p:txBody>
      </p:sp>
    </p:spTree>
    <p:extLst>
      <p:ext uri="{BB962C8B-B14F-4D97-AF65-F5344CB8AC3E}">
        <p14:creationId xmlns:p14="http://schemas.microsoft.com/office/powerpoint/2010/main" val="16802671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3FA89-0BFE-4450-8C43-CACD7FE0CAF3}"/>
              </a:ext>
            </a:extLst>
          </p:cNvPr>
          <p:cNvSpPr/>
          <p:nvPr/>
        </p:nvSpPr>
        <p:spPr>
          <a:xfrm>
            <a:off x="328614" y="1828801"/>
            <a:ext cx="11863387" cy="5046533"/>
          </a:xfrm>
          <a:prstGeom prst="rect">
            <a:avLst/>
          </a:prstGeom>
          <a:solidFill>
            <a:srgbClr val="DE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nvGrpSpPr>
          <p:cNvPr id="9" name="Group 8">
            <a:extLst>
              <a:ext uri="{FF2B5EF4-FFF2-40B4-BE49-F238E27FC236}">
                <a16:creationId xmlns:a16="http://schemas.microsoft.com/office/drawing/2014/main" id="{AAFE38FC-3527-477D-A181-5623B25906D5}"/>
              </a:ext>
            </a:extLst>
          </p:cNvPr>
          <p:cNvGrpSpPr/>
          <p:nvPr/>
        </p:nvGrpSpPr>
        <p:grpSpPr>
          <a:xfrm>
            <a:off x="855709" y="2021165"/>
            <a:ext cx="5456191" cy="4854169"/>
            <a:chOff x="1042988" y="1164813"/>
            <a:chExt cx="6505575" cy="5759862"/>
          </a:xfrm>
          <a:effectLst>
            <a:outerShdw blurRad="63500" dist="50800" dir="5400000" algn="ctr" rotWithShape="0">
              <a:srgbClr val="000000">
                <a:alpha val="42000"/>
              </a:srgbClr>
            </a:outerShdw>
          </a:effectLst>
        </p:grpSpPr>
        <p:pic>
          <p:nvPicPr>
            <p:cNvPr id="7" name="Picture 6" descr="A picture containing screenshot, food&#10;&#10;Description automatically generated">
              <a:extLst>
                <a:ext uri="{FF2B5EF4-FFF2-40B4-BE49-F238E27FC236}">
                  <a16:creationId xmlns:a16="http://schemas.microsoft.com/office/drawing/2014/main" id="{3EED4236-3236-4C81-8109-574F4D9CBD84}"/>
                </a:ext>
              </a:extLst>
            </p:cNvPr>
            <p:cNvPicPr>
              <a:picLocks noChangeAspect="1"/>
            </p:cNvPicPr>
            <p:nvPr/>
          </p:nvPicPr>
          <p:blipFill>
            <a:blip r:embed="rId3"/>
            <a:stretch>
              <a:fillRect/>
            </a:stretch>
          </p:blipFill>
          <p:spPr>
            <a:xfrm>
              <a:off x="1042988" y="1164813"/>
              <a:ext cx="6505575" cy="5759862"/>
            </a:xfrm>
            <a:prstGeom prst="rect">
              <a:avLst/>
            </a:prstGeom>
          </p:spPr>
        </p:pic>
        <p:pic>
          <p:nvPicPr>
            <p:cNvPr id="4" name="Picture 3">
              <a:extLst>
                <a:ext uri="{FF2B5EF4-FFF2-40B4-BE49-F238E27FC236}">
                  <a16:creationId xmlns:a16="http://schemas.microsoft.com/office/drawing/2014/main" id="{0F328020-9410-49C1-BF5B-5BF097F356AD}"/>
                </a:ext>
              </a:extLst>
            </p:cNvPr>
            <p:cNvPicPr>
              <a:picLocks noChangeAspect="1"/>
            </p:cNvPicPr>
            <p:nvPr/>
          </p:nvPicPr>
          <p:blipFill>
            <a:blip r:embed="rId4"/>
            <a:stretch>
              <a:fillRect/>
            </a:stretch>
          </p:blipFill>
          <p:spPr>
            <a:xfrm>
              <a:off x="1919288" y="1971676"/>
              <a:ext cx="4733926" cy="2871788"/>
            </a:xfrm>
            <a:prstGeom prst="rect">
              <a:avLst/>
            </a:prstGeom>
          </p:spPr>
        </p:pic>
      </p:grpSp>
      <p:pic>
        <p:nvPicPr>
          <p:cNvPr id="5" name="Picture 4">
            <a:extLst>
              <a:ext uri="{FF2B5EF4-FFF2-40B4-BE49-F238E27FC236}">
                <a16:creationId xmlns:a16="http://schemas.microsoft.com/office/drawing/2014/main" id="{32292E13-3AA2-428F-BAE6-DE08095CDC6A}"/>
              </a:ext>
            </a:extLst>
          </p:cNvPr>
          <p:cNvPicPr>
            <a:picLocks noChangeAspect="1"/>
          </p:cNvPicPr>
          <p:nvPr/>
        </p:nvPicPr>
        <p:blipFill>
          <a:blip r:embed="rId5"/>
          <a:stretch>
            <a:fillRect/>
          </a:stretch>
        </p:blipFill>
        <p:spPr>
          <a:xfrm>
            <a:off x="6295923" y="2467798"/>
            <a:ext cx="2628901" cy="3505200"/>
          </a:xfrm>
          <a:prstGeom prst="rect">
            <a:avLst/>
          </a:prstGeom>
          <a:effectLst>
            <a:outerShdw blurRad="254000" dist="50800" dir="5400000" sx="104000" sy="104000" algn="ctr" rotWithShape="0">
              <a:srgbClr val="000000">
                <a:alpha val="20000"/>
              </a:srgbClr>
            </a:outerShdw>
          </a:effectLst>
        </p:spPr>
      </p:pic>
      <p:sp>
        <p:nvSpPr>
          <p:cNvPr id="8" name="TextBox 7">
            <a:extLst>
              <a:ext uri="{FF2B5EF4-FFF2-40B4-BE49-F238E27FC236}">
                <a16:creationId xmlns:a16="http://schemas.microsoft.com/office/drawing/2014/main" id="{10806F16-2093-4288-96A6-8DA9EEC741CB}"/>
              </a:ext>
            </a:extLst>
          </p:cNvPr>
          <p:cNvSpPr txBox="1"/>
          <p:nvPr/>
        </p:nvSpPr>
        <p:spPr>
          <a:xfrm>
            <a:off x="8690725" y="3614592"/>
            <a:ext cx="2739107" cy="1862048"/>
          </a:xfrm>
          <a:prstGeom prst="rect">
            <a:avLst/>
          </a:prstGeom>
          <a:noFill/>
        </p:spPr>
        <p:txBody>
          <a:bodyPr wrap="square">
            <a:spAutoFit/>
          </a:bodyPr>
          <a:lstStyle/>
          <a:p>
            <a:pPr>
              <a:spcAft>
                <a:spcPts val="600"/>
              </a:spcAft>
            </a:pPr>
            <a:r>
              <a:rPr lang="en-US" sz="2400" b="1" dirty="0">
                <a:solidFill>
                  <a:srgbClr val="00A268"/>
                </a:solidFill>
              </a:rPr>
              <a:t>Download</a:t>
            </a:r>
          </a:p>
          <a:p>
            <a:pPr>
              <a:spcAft>
                <a:spcPts val="600"/>
              </a:spcAft>
            </a:pPr>
            <a:r>
              <a:rPr lang="en-US" sz="2400" b="1" dirty="0">
                <a:solidFill>
                  <a:srgbClr val="00A268"/>
                </a:solidFill>
              </a:rPr>
              <a:t>The Double Up</a:t>
            </a:r>
          </a:p>
          <a:p>
            <a:pPr>
              <a:spcAft>
                <a:spcPts val="600"/>
              </a:spcAft>
            </a:pPr>
            <a:r>
              <a:rPr lang="en-US" sz="2400" b="1" dirty="0">
                <a:solidFill>
                  <a:srgbClr val="00A268"/>
                </a:solidFill>
              </a:rPr>
              <a:t>Mobile App: </a:t>
            </a:r>
          </a:p>
          <a:p>
            <a:r>
              <a:rPr lang="en-US" sz="2800" b="1" dirty="0">
                <a:solidFill>
                  <a:srgbClr val="75C159"/>
                </a:solidFill>
              </a:rPr>
              <a:t>My Fresh Wallet</a:t>
            </a:r>
          </a:p>
        </p:txBody>
      </p:sp>
      <p:sp>
        <p:nvSpPr>
          <p:cNvPr id="10" name="TextBox 9">
            <a:extLst>
              <a:ext uri="{FF2B5EF4-FFF2-40B4-BE49-F238E27FC236}">
                <a16:creationId xmlns:a16="http://schemas.microsoft.com/office/drawing/2014/main" id="{A9822C52-5817-4E27-8F4D-84048BCD0E0B}"/>
              </a:ext>
            </a:extLst>
          </p:cNvPr>
          <p:cNvSpPr txBox="1"/>
          <p:nvPr/>
        </p:nvSpPr>
        <p:spPr>
          <a:xfrm>
            <a:off x="1284262" y="1957698"/>
            <a:ext cx="5135352" cy="523220"/>
          </a:xfrm>
          <a:prstGeom prst="rect">
            <a:avLst/>
          </a:prstGeom>
          <a:noFill/>
        </p:spPr>
        <p:txBody>
          <a:bodyPr wrap="square">
            <a:spAutoFit/>
          </a:bodyPr>
          <a:lstStyle/>
          <a:p>
            <a:pPr>
              <a:spcAft>
                <a:spcPts val="600"/>
              </a:spcAft>
            </a:pPr>
            <a:r>
              <a:rPr lang="en-US" sz="2400" b="1" dirty="0">
                <a:solidFill>
                  <a:srgbClr val="00A268"/>
                </a:solidFill>
              </a:rPr>
              <a:t>Enroll Online: </a:t>
            </a:r>
            <a:r>
              <a:rPr lang="en-US" sz="2800" b="1" dirty="0">
                <a:solidFill>
                  <a:srgbClr val="75C159"/>
                </a:solidFill>
              </a:rPr>
              <a:t>myDoubleUp.com</a:t>
            </a:r>
          </a:p>
        </p:txBody>
      </p:sp>
      <p:sp>
        <p:nvSpPr>
          <p:cNvPr id="11" name="Title 1">
            <a:extLst>
              <a:ext uri="{FF2B5EF4-FFF2-40B4-BE49-F238E27FC236}">
                <a16:creationId xmlns:a16="http://schemas.microsoft.com/office/drawing/2014/main" id="{C5824379-C50A-46C6-BE6B-21AFBDE78294}"/>
              </a:ext>
            </a:extLst>
          </p:cNvPr>
          <p:cNvSpPr txBox="1">
            <a:spLocks/>
          </p:cNvSpPr>
          <p:nvPr/>
        </p:nvSpPr>
        <p:spPr>
          <a:xfrm>
            <a:off x="855708" y="532398"/>
            <a:ext cx="10450689" cy="8816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4D4D4D"/>
                </a:solidFill>
                <a:latin typeface="+mn-lt"/>
                <a:ea typeface="+mj-ea"/>
                <a:cs typeface="+mj-cs"/>
              </a:defRPr>
            </a:lvl1pPr>
          </a:lstStyle>
          <a:p>
            <a:r>
              <a:rPr lang="en-US" dirty="0">
                <a:solidFill>
                  <a:srgbClr val="4D4C4F"/>
                </a:solidFill>
              </a:rPr>
              <a:t>Double Up Card</a:t>
            </a:r>
            <a:r>
              <a:rPr lang="en-US" b="0" dirty="0">
                <a:solidFill>
                  <a:srgbClr val="4D4C4F"/>
                </a:solidFill>
              </a:rPr>
              <a:t>| NEW Self-Enrollment Features for Shoppers</a:t>
            </a:r>
            <a:endParaRPr lang="en-US" b="0" dirty="0"/>
          </a:p>
        </p:txBody>
      </p:sp>
    </p:spTree>
    <p:extLst>
      <p:ext uri="{BB962C8B-B14F-4D97-AF65-F5344CB8AC3E}">
        <p14:creationId xmlns:p14="http://schemas.microsoft.com/office/powerpoint/2010/main" val="10289411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6">
            <a:extLst>
              <a:ext uri="{FF2B5EF4-FFF2-40B4-BE49-F238E27FC236}">
                <a16:creationId xmlns:a16="http://schemas.microsoft.com/office/drawing/2014/main" id="{D45A40BC-0FF4-4203-9BA5-0B24C3653729}"/>
              </a:ext>
            </a:extLst>
          </p:cNvPr>
          <p:cNvSpPr/>
          <p:nvPr/>
        </p:nvSpPr>
        <p:spPr>
          <a:xfrm>
            <a:off x="985471" y="2733292"/>
            <a:ext cx="4638908" cy="2725459"/>
          </a:xfrm>
          <a:prstGeom prst="rect">
            <a:avLst/>
          </a:prstGeom>
          <a:blipFill>
            <a:blip r:embed="rId3" cstate="print"/>
            <a:stretch>
              <a:fillRect/>
            </a:stretch>
          </a:blipFill>
          <a:effectLst>
            <a:outerShdw blurRad="254000" sx="106000" sy="106000" algn="ctr" rotWithShape="0">
              <a:prstClr val="black">
                <a:alpha val="23000"/>
              </a:prstClr>
            </a:outerShdw>
          </a:effectLst>
        </p:spPr>
        <p:txBody>
          <a:bodyPr wrap="square" lIns="0" tIns="0" rIns="0" bIns="0" rtlCol="0"/>
          <a:lstStyle/>
          <a:p>
            <a:endParaRPr sz="1091" dirty="0"/>
          </a:p>
        </p:txBody>
      </p:sp>
      <p:sp>
        <p:nvSpPr>
          <p:cNvPr id="15" name="Title 1">
            <a:extLst>
              <a:ext uri="{FF2B5EF4-FFF2-40B4-BE49-F238E27FC236}">
                <a16:creationId xmlns:a16="http://schemas.microsoft.com/office/drawing/2014/main" id="{3978DBAC-D234-4CB9-87C4-39F8EFA747C4}"/>
              </a:ext>
            </a:extLst>
          </p:cNvPr>
          <p:cNvSpPr txBox="1">
            <a:spLocks/>
          </p:cNvSpPr>
          <p:nvPr/>
        </p:nvSpPr>
        <p:spPr>
          <a:xfrm>
            <a:off x="855708" y="532398"/>
            <a:ext cx="10450689" cy="8816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4D4D4D"/>
                </a:solidFill>
                <a:latin typeface="+mn-lt"/>
                <a:ea typeface="+mj-ea"/>
                <a:cs typeface="+mj-cs"/>
              </a:defRPr>
            </a:lvl1pPr>
          </a:lstStyle>
          <a:p>
            <a:r>
              <a:rPr lang="en-US" dirty="0">
                <a:solidFill>
                  <a:srgbClr val="4D4C4F"/>
                </a:solidFill>
              </a:rPr>
              <a:t>Double Up Card</a:t>
            </a:r>
            <a:r>
              <a:rPr lang="en-US" b="0" dirty="0">
                <a:solidFill>
                  <a:srgbClr val="4D4C4F"/>
                </a:solidFill>
              </a:rPr>
              <a:t>| Provide a Card for Self-Enrolled Shoppers</a:t>
            </a:r>
            <a:endParaRPr lang="en-US" b="0" dirty="0"/>
          </a:p>
        </p:txBody>
      </p:sp>
      <p:pic>
        <p:nvPicPr>
          <p:cNvPr id="1026" name="Picture 2">
            <a:extLst>
              <a:ext uri="{FF2B5EF4-FFF2-40B4-BE49-F238E27FC236}">
                <a16:creationId xmlns:a16="http://schemas.microsoft.com/office/drawing/2014/main" id="{1B0B3BB7-5EC6-4907-B0AC-B6BA58BA5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015" y="2895349"/>
            <a:ext cx="5285599" cy="234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499E252-1450-41EC-AAC8-C17BFBF81F3F}"/>
              </a:ext>
            </a:extLst>
          </p:cNvPr>
          <p:cNvPicPr>
            <a:picLocks noChangeAspect="1"/>
          </p:cNvPicPr>
          <p:nvPr/>
        </p:nvPicPr>
        <p:blipFill rotWithShape="1">
          <a:blip r:embed="rId5"/>
          <a:srcRect t="5143"/>
          <a:stretch/>
        </p:blipFill>
        <p:spPr>
          <a:xfrm>
            <a:off x="1298212" y="2870297"/>
            <a:ext cx="3988855" cy="2452316"/>
          </a:xfrm>
          <a:prstGeom prst="rect">
            <a:avLst/>
          </a:prstGeom>
        </p:spPr>
      </p:pic>
      <p:sp>
        <p:nvSpPr>
          <p:cNvPr id="18" name="Oval 17">
            <a:extLst>
              <a:ext uri="{FF2B5EF4-FFF2-40B4-BE49-F238E27FC236}">
                <a16:creationId xmlns:a16="http://schemas.microsoft.com/office/drawing/2014/main" id="{04905986-0F98-4095-910C-30CDC2C0E4C3}"/>
              </a:ext>
            </a:extLst>
          </p:cNvPr>
          <p:cNvSpPr/>
          <p:nvPr/>
        </p:nvSpPr>
        <p:spPr>
          <a:xfrm>
            <a:off x="4119545" y="3183534"/>
            <a:ext cx="1003296" cy="97829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noFill/>
            </a:endParaRPr>
          </a:p>
        </p:txBody>
      </p:sp>
      <p:sp>
        <p:nvSpPr>
          <p:cNvPr id="2" name="TextBox 1">
            <a:extLst>
              <a:ext uri="{FF2B5EF4-FFF2-40B4-BE49-F238E27FC236}">
                <a16:creationId xmlns:a16="http://schemas.microsoft.com/office/drawing/2014/main" id="{2786CA80-676D-4808-9D29-28895B1D3B7F}"/>
              </a:ext>
            </a:extLst>
          </p:cNvPr>
          <p:cNvSpPr txBox="1"/>
          <p:nvPr/>
        </p:nvSpPr>
        <p:spPr>
          <a:xfrm>
            <a:off x="4040263" y="1971776"/>
            <a:ext cx="4081579" cy="418256"/>
          </a:xfrm>
          <a:prstGeom prst="rect">
            <a:avLst/>
          </a:prstGeom>
          <a:noFill/>
        </p:spPr>
        <p:txBody>
          <a:bodyPr wrap="square" rtlCol="0">
            <a:spAutoFit/>
          </a:bodyPr>
          <a:lstStyle/>
          <a:p>
            <a:pPr algn="ctr"/>
            <a:r>
              <a:rPr lang="en-US" sz="2118" b="1" dirty="0">
                <a:solidFill>
                  <a:srgbClr val="369944"/>
                </a:solidFill>
              </a:rPr>
              <a:t>Use ‘REPLACE CARD’ Function</a:t>
            </a:r>
          </a:p>
        </p:txBody>
      </p:sp>
      <p:sp>
        <p:nvSpPr>
          <p:cNvPr id="3" name="TextBox 2">
            <a:extLst>
              <a:ext uri="{FF2B5EF4-FFF2-40B4-BE49-F238E27FC236}">
                <a16:creationId xmlns:a16="http://schemas.microsoft.com/office/drawing/2014/main" id="{9FE7F0A4-781C-411F-967F-BF5A06EA1522}"/>
              </a:ext>
            </a:extLst>
          </p:cNvPr>
          <p:cNvSpPr txBox="1"/>
          <p:nvPr/>
        </p:nvSpPr>
        <p:spPr>
          <a:xfrm>
            <a:off x="1298212" y="5511512"/>
            <a:ext cx="4007839" cy="336695"/>
          </a:xfrm>
          <a:prstGeom prst="rect">
            <a:avLst/>
          </a:prstGeom>
          <a:noFill/>
        </p:spPr>
        <p:txBody>
          <a:bodyPr wrap="square" rtlCol="0">
            <a:spAutoFit/>
          </a:bodyPr>
          <a:lstStyle/>
          <a:p>
            <a:pPr algn="ctr"/>
            <a:r>
              <a:rPr lang="en-US" sz="1588" dirty="0"/>
              <a:t>Fresh Incentives App</a:t>
            </a:r>
          </a:p>
        </p:txBody>
      </p:sp>
      <p:sp>
        <p:nvSpPr>
          <p:cNvPr id="19" name="TextBox 18">
            <a:extLst>
              <a:ext uri="{FF2B5EF4-FFF2-40B4-BE49-F238E27FC236}">
                <a16:creationId xmlns:a16="http://schemas.microsoft.com/office/drawing/2014/main" id="{184CC002-9D71-4E14-8F39-CE760E10ABAD}"/>
              </a:ext>
            </a:extLst>
          </p:cNvPr>
          <p:cNvSpPr txBox="1"/>
          <p:nvPr/>
        </p:nvSpPr>
        <p:spPr>
          <a:xfrm>
            <a:off x="6193015" y="5511512"/>
            <a:ext cx="5285599" cy="336695"/>
          </a:xfrm>
          <a:prstGeom prst="rect">
            <a:avLst/>
          </a:prstGeom>
          <a:noFill/>
        </p:spPr>
        <p:txBody>
          <a:bodyPr wrap="square" rtlCol="0">
            <a:spAutoFit/>
          </a:bodyPr>
          <a:lstStyle/>
          <a:p>
            <a:pPr algn="ctr"/>
            <a:r>
              <a:rPr lang="en-US" sz="1588" dirty="0"/>
              <a:t>LOC Registers</a:t>
            </a:r>
          </a:p>
        </p:txBody>
      </p:sp>
    </p:spTree>
    <p:extLst>
      <p:ext uri="{BB962C8B-B14F-4D97-AF65-F5344CB8AC3E}">
        <p14:creationId xmlns:p14="http://schemas.microsoft.com/office/powerpoint/2010/main" val="31924150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7CFFBD-D37B-46CF-A22B-1158DA23B857}"/>
              </a:ext>
            </a:extLst>
          </p:cNvPr>
          <p:cNvSpPr>
            <a:spLocks noGrp="1"/>
          </p:cNvSpPr>
          <p:nvPr>
            <p:ph type="title"/>
          </p:nvPr>
        </p:nvSpPr>
        <p:spPr/>
        <p:txBody>
          <a:bodyPr/>
          <a:lstStyle/>
          <a:p>
            <a:r>
              <a:rPr lang="en-US" dirty="0"/>
              <a:t>Communication &amp; Outreach</a:t>
            </a:r>
          </a:p>
        </p:txBody>
      </p:sp>
      <p:pic>
        <p:nvPicPr>
          <p:cNvPr id="4" name="Picture 3">
            <a:extLst>
              <a:ext uri="{FF2B5EF4-FFF2-40B4-BE49-F238E27FC236}">
                <a16:creationId xmlns:a16="http://schemas.microsoft.com/office/drawing/2014/main" id="{AEA2035A-76D0-4593-A968-824A2ACBA9CA}"/>
              </a:ext>
            </a:extLst>
          </p:cNvPr>
          <p:cNvPicPr>
            <a:picLocks noChangeAspect="1"/>
          </p:cNvPicPr>
          <p:nvPr/>
        </p:nvPicPr>
        <p:blipFill rotWithShape="1">
          <a:blip r:embed="rId3"/>
          <a:srcRect l="719" t="885" r="727" b="913"/>
          <a:stretch/>
        </p:blipFill>
        <p:spPr>
          <a:xfrm>
            <a:off x="6918960" y="9440"/>
            <a:ext cx="5273040" cy="6848559"/>
          </a:xfrm>
          <a:prstGeom prst="rect">
            <a:avLst/>
          </a:prstGeom>
        </p:spPr>
      </p:pic>
      <p:sp>
        <p:nvSpPr>
          <p:cNvPr id="5" name="Content Placeholder 4">
            <a:extLst>
              <a:ext uri="{FF2B5EF4-FFF2-40B4-BE49-F238E27FC236}">
                <a16:creationId xmlns:a16="http://schemas.microsoft.com/office/drawing/2014/main" id="{C5913F4E-235D-45A2-BEDC-BA0EEC3F4883}"/>
              </a:ext>
            </a:extLst>
          </p:cNvPr>
          <p:cNvSpPr>
            <a:spLocks noGrp="1"/>
          </p:cNvSpPr>
          <p:nvPr>
            <p:ph sz="half" idx="1"/>
          </p:nvPr>
        </p:nvSpPr>
        <p:spPr>
          <a:xfrm>
            <a:off x="669073" y="1725145"/>
            <a:ext cx="5978976" cy="4335870"/>
          </a:xfrm>
        </p:spPr>
        <p:txBody>
          <a:bodyPr>
            <a:noAutofit/>
          </a:bodyPr>
          <a:lstStyle/>
          <a:p>
            <a:pPr marL="914400" lvl="1" indent="-457200">
              <a:spcBef>
                <a:spcPts val="1200"/>
              </a:spcBef>
              <a:spcAft>
                <a:spcPts val="1200"/>
              </a:spcAft>
              <a:buFont typeface="Arial" panose="020B0604020202020204" pitchFamily="34" charset="0"/>
              <a:buChar char="•"/>
            </a:pPr>
            <a:r>
              <a:rPr lang="en-US" sz="2800" dirty="0">
                <a:solidFill>
                  <a:srgbClr val="4D4D4F"/>
                </a:solidFill>
              </a:rPr>
              <a:t>Marketing Material</a:t>
            </a:r>
          </a:p>
          <a:p>
            <a:pPr marL="914400" lvl="1" indent="-457200">
              <a:spcBef>
                <a:spcPts val="1200"/>
              </a:spcBef>
              <a:spcAft>
                <a:spcPts val="1200"/>
              </a:spcAft>
              <a:buFont typeface="Arial" panose="020B0604020202020204" pitchFamily="34" charset="0"/>
              <a:buChar char="•"/>
            </a:pPr>
            <a:r>
              <a:rPr lang="en-US" sz="2800" dirty="0">
                <a:solidFill>
                  <a:srgbClr val="4D4D4F"/>
                </a:solidFill>
              </a:rPr>
              <a:t>Website: </a:t>
            </a:r>
            <a:r>
              <a:rPr lang="en-US" sz="2400" dirty="0">
                <a:solidFill>
                  <a:srgbClr val="4D4D4F"/>
                </a:solidFill>
              </a:rPr>
              <a:t>DoubleUpFoodBucks.org</a:t>
            </a:r>
          </a:p>
          <a:p>
            <a:pPr marL="914400" lvl="1" indent="-457200">
              <a:spcBef>
                <a:spcPts val="1200"/>
              </a:spcBef>
              <a:spcAft>
                <a:spcPts val="1200"/>
              </a:spcAft>
              <a:buFont typeface="Arial" panose="020B0604020202020204" pitchFamily="34" charset="0"/>
              <a:buChar char="•"/>
            </a:pPr>
            <a:r>
              <a:rPr lang="en-US" sz="2800" dirty="0">
                <a:solidFill>
                  <a:srgbClr val="4D4D4F"/>
                </a:solidFill>
              </a:rPr>
              <a:t>Social Media</a:t>
            </a:r>
          </a:p>
          <a:p>
            <a:pPr marL="914400" lvl="1" indent="-457200">
              <a:spcBef>
                <a:spcPts val="1200"/>
              </a:spcBef>
              <a:spcAft>
                <a:spcPts val="1200"/>
              </a:spcAft>
              <a:buFont typeface="Arial" panose="020B0604020202020204" pitchFamily="34" charset="0"/>
              <a:buChar char="•"/>
            </a:pPr>
            <a:r>
              <a:rPr lang="en-US" sz="2800" dirty="0">
                <a:solidFill>
                  <a:srgbClr val="4D4D4F"/>
                </a:solidFill>
              </a:rPr>
              <a:t>Statewide Partner Networks</a:t>
            </a:r>
          </a:p>
          <a:p>
            <a:pPr marL="914400" lvl="1" indent="-457200">
              <a:spcBef>
                <a:spcPts val="1200"/>
              </a:spcBef>
              <a:spcAft>
                <a:spcPts val="1200"/>
              </a:spcAft>
              <a:buFont typeface="Arial" panose="020B0604020202020204" pitchFamily="34" charset="0"/>
              <a:buChar char="•"/>
            </a:pPr>
            <a:r>
              <a:rPr lang="en-US" sz="2800" dirty="0">
                <a:solidFill>
                  <a:srgbClr val="4D4D4F"/>
                </a:solidFill>
              </a:rPr>
              <a:t>Hotline: </a:t>
            </a:r>
            <a:r>
              <a:rPr lang="en-US" sz="2400" dirty="0">
                <a:solidFill>
                  <a:srgbClr val="4D4D4F"/>
                </a:solidFill>
              </a:rPr>
              <a:t>866.586.2796</a:t>
            </a:r>
          </a:p>
          <a:p>
            <a:pPr marL="914400" lvl="1" indent="-457200">
              <a:spcBef>
                <a:spcPts val="1200"/>
              </a:spcBef>
              <a:spcAft>
                <a:spcPts val="1200"/>
              </a:spcAft>
              <a:buFont typeface="Arial" panose="020B0604020202020204" pitchFamily="34" charset="0"/>
              <a:buChar char="•"/>
            </a:pPr>
            <a:r>
              <a:rPr lang="en-US" sz="2800" dirty="0">
                <a:solidFill>
                  <a:srgbClr val="4D4D4F"/>
                </a:solidFill>
              </a:rPr>
              <a:t>Info@DoubleUpFoodBucks.org</a:t>
            </a:r>
          </a:p>
          <a:p>
            <a:endParaRPr lang="en-US" dirty="0"/>
          </a:p>
          <a:p>
            <a:endParaRPr lang="en-US" dirty="0"/>
          </a:p>
        </p:txBody>
      </p:sp>
    </p:spTree>
    <p:extLst>
      <p:ext uri="{BB962C8B-B14F-4D97-AF65-F5344CB8AC3E}">
        <p14:creationId xmlns:p14="http://schemas.microsoft.com/office/powerpoint/2010/main" val="211074569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C27EA1A-7EB0-4BE9-94ED-D1BF0B6EBCC8}"/>
              </a:ext>
            </a:extLst>
          </p:cNvPr>
          <p:cNvSpPr>
            <a:spLocks noGrp="1"/>
          </p:cNvSpPr>
          <p:nvPr>
            <p:ph type="title"/>
          </p:nvPr>
        </p:nvSpPr>
        <p:spPr>
          <a:xfrm>
            <a:off x="903110" y="632178"/>
            <a:ext cx="10450689" cy="881662"/>
          </a:xfrm>
        </p:spPr>
        <p:txBody>
          <a:bodyPr>
            <a:normAutofit/>
          </a:bodyPr>
          <a:lstStyle/>
          <a:p>
            <a:pPr algn="l"/>
            <a:r>
              <a:rPr lang="en-US" dirty="0">
                <a:solidFill>
                  <a:srgbClr val="4D4C4F"/>
                </a:solidFill>
              </a:rPr>
              <a:t>Double Up Food Bucks</a:t>
            </a:r>
            <a:r>
              <a:rPr lang="en-US" b="0" dirty="0">
                <a:solidFill>
                  <a:srgbClr val="4D4C4F"/>
                </a:solidFill>
                <a:latin typeface="Calibri Light" panose="020F0302020204030204" pitchFamily="34" charset="0"/>
                <a:cs typeface="Calibri Light" panose="020F0302020204030204" pitchFamily="34" charset="0"/>
              </a:rPr>
              <a:t> |Marketing Materials</a:t>
            </a:r>
            <a:endParaRPr lang="en-US" b="0" dirty="0">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D79017E0-D500-4F3C-BD4B-9BBAE807082C}"/>
              </a:ext>
            </a:extLst>
          </p:cNvPr>
          <p:cNvPicPr>
            <a:picLocks noChangeAspect="1"/>
          </p:cNvPicPr>
          <p:nvPr/>
        </p:nvPicPr>
        <p:blipFill>
          <a:blip r:embed="rId3"/>
          <a:stretch>
            <a:fillRect/>
          </a:stretch>
        </p:blipFill>
        <p:spPr>
          <a:xfrm>
            <a:off x="1666722" y="1513840"/>
            <a:ext cx="9202831" cy="4563596"/>
          </a:xfrm>
          <a:prstGeom prst="rect">
            <a:avLst/>
          </a:prstGeom>
        </p:spPr>
      </p:pic>
      <p:sp>
        <p:nvSpPr>
          <p:cNvPr id="5" name="TextBox 4">
            <a:extLst>
              <a:ext uri="{FF2B5EF4-FFF2-40B4-BE49-F238E27FC236}">
                <a16:creationId xmlns:a16="http://schemas.microsoft.com/office/drawing/2014/main" id="{DD3C1E2F-F8CD-454F-9393-3BC30BF2F839}"/>
              </a:ext>
            </a:extLst>
          </p:cNvPr>
          <p:cNvSpPr txBox="1"/>
          <p:nvPr/>
        </p:nvSpPr>
        <p:spPr>
          <a:xfrm>
            <a:off x="1503457" y="5985103"/>
            <a:ext cx="10039724" cy="369332"/>
          </a:xfrm>
          <a:prstGeom prst="rect">
            <a:avLst/>
          </a:prstGeom>
          <a:noFill/>
        </p:spPr>
        <p:txBody>
          <a:bodyPr wrap="square">
            <a:spAutoFit/>
          </a:bodyPr>
          <a:lstStyle/>
          <a:p>
            <a:pPr>
              <a:spcBef>
                <a:spcPts val="1800"/>
              </a:spcBef>
              <a:spcAft>
                <a:spcPts val="1200"/>
              </a:spcAft>
            </a:pPr>
            <a:r>
              <a:rPr lang="en-US" sz="1800" b="1" dirty="0">
                <a:solidFill>
                  <a:srgbClr val="4D4D4F"/>
                </a:solidFill>
                <a:latin typeface="+mj-lt"/>
              </a:rPr>
              <a:t>Need Materials? Request Here:</a:t>
            </a:r>
            <a:r>
              <a:rPr lang="en-US" sz="1800" dirty="0">
                <a:solidFill>
                  <a:srgbClr val="4D4D4F"/>
                </a:solidFill>
                <a:latin typeface="+mj-lt"/>
              </a:rPr>
              <a:t>   </a:t>
            </a:r>
            <a:r>
              <a:rPr lang="en-US" sz="1800" b="1" dirty="0">
                <a:hlinkClick r:id="rId4">
                  <a:extLst>
                    <a:ext uri="{A12FA001-AC4F-418D-AE19-62706E023703}">
                      <ahyp:hlinkClr xmlns:ahyp="http://schemas.microsoft.com/office/drawing/2018/hyperlinkcolor" val="tx"/>
                    </a:ext>
                  </a:extLst>
                </a:hlinkClick>
              </a:rPr>
              <a:t>https://doubleupfoodbucks.org/get-involved/get-double-up-materials/</a:t>
            </a:r>
            <a:endParaRPr lang="en-US" sz="1800" b="1" dirty="0"/>
          </a:p>
        </p:txBody>
      </p:sp>
    </p:spTree>
    <p:extLst>
      <p:ext uri="{BB962C8B-B14F-4D97-AF65-F5344CB8AC3E}">
        <p14:creationId xmlns:p14="http://schemas.microsoft.com/office/powerpoint/2010/main" val="1435410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2" descr="A screenshot of a computer&#10;&#10;Description automatically generated">
            <a:extLst>
              <a:ext uri="{FF2B5EF4-FFF2-40B4-BE49-F238E27FC236}">
                <a16:creationId xmlns:a16="http://schemas.microsoft.com/office/drawing/2014/main" id="{FEA39305-74AD-4744-9520-32E9EE110937}"/>
              </a:ext>
            </a:extLst>
          </p:cNvPr>
          <p:cNvPicPr>
            <a:picLocks noGrp="1" noChangeAspect="1"/>
          </p:cNvPicPr>
          <p:nvPr>
            <p:ph idx="1"/>
          </p:nvPr>
        </p:nvPicPr>
        <p:blipFill>
          <a:blip r:embed="rId3"/>
          <a:stretch>
            <a:fillRect/>
          </a:stretch>
        </p:blipFill>
        <p:spPr>
          <a:xfrm>
            <a:off x="1778128" y="511914"/>
            <a:ext cx="9068330" cy="5834172"/>
          </a:xfrm>
          <a:prstGeom prst="rect">
            <a:avLst/>
          </a:prstGeom>
          <a:ln>
            <a:noFill/>
          </a:ln>
        </p:spPr>
      </p:pic>
    </p:spTree>
    <p:extLst>
      <p:ext uri="{BB962C8B-B14F-4D97-AF65-F5344CB8AC3E}">
        <p14:creationId xmlns:p14="http://schemas.microsoft.com/office/powerpoint/2010/main" val="24871312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AC846A-9E2A-4B70-BDA9-264D3937FD53}"/>
              </a:ext>
            </a:extLst>
          </p:cNvPr>
          <p:cNvSpPr txBox="1"/>
          <p:nvPr/>
        </p:nvSpPr>
        <p:spPr>
          <a:xfrm>
            <a:off x="982133" y="636522"/>
            <a:ext cx="10491202" cy="369332"/>
          </a:xfrm>
          <a:prstGeom prst="rect">
            <a:avLst/>
          </a:prstGeom>
          <a:noFill/>
        </p:spPr>
        <p:txBody>
          <a:bodyPr wrap="square" rtlCol="0">
            <a:spAutoFit/>
          </a:bodyPr>
          <a:lstStyle/>
          <a:p>
            <a:pPr algn="ctr">
              <a:defRPr/>
            </a:pPr>
            <a:r>
              <a:rPr lang="en-US" sz="1800" b="1" dirty="0">
                <a:solidFill>
                  <a:schemeClr val="tx1"/>
                </a:solidFill>
              </a:rPr>
              <a:t>DoubleUpFoodBucks.org/get-involved</a:t>
            </a:r>
            <a:r>
              <a:rPr lang="en-US" b="1" dirty="0"/>
              <a:t>           </a:t>
            </a:r>
            <a:endParaRPr kumimoji="0" lang="en-US" sz="1800" b="0" i="0" u="none" strike="noStrike" kern="1200" cap="none" spc="0" normalizeH="0" baseline="0" noProof="0" dirty="0">
              <a:ln>
                <a:noFill/>
              </a:ln>
              <a:solidFill>
                <a:srgbClr val="4D4D4F"/>
              </a:solidFill>
              <a:effectLst/>
              <a:uLnTx/>
              <a:uFillTx/>
              <a:latin typeface="Calibri Light" panose="020F0302020204030204"/>
              <a:ea typeface="+mn-ea"/>
              <a:cs typeface="+mn-cs"/>
            </a:endParaRPr>
          </a:p>
        </p:txBody>
      </p:sp>
      <p:pic>
        <p:nvPicPr>
          <p:cNvPr id="13" name="Picture 12" descr="Graphical user interface, text, website&#10;&#10;Description automatically generated">
            <a:extLst>
              <a:ext uri="{FF2B5EF4-FFF2-40B4-BE49-F238E27FC236}">
                <a16:creationId xmlns:a16="http://schemas.microsoft.com/office/drawing/2014/main" id="{90DF2140-9E38-4A70-9863-0D19FBF96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33" y="1333579"/>
            <a:ext cx="10491202" cy="5038861"/>
          </a:xfrm>
          <a:prstGeom prst="rect">
            <a:avLst/>
          </a:prstGeom>
        </p:spPr>
      </p:pic>
      <p:sp>
        <p:nvSpPr>
          <p:cNvPr id="6" name="Rectangle 5">
            <a:extLst>
              <a:ext uri="{FF2B5EF4-FFF2-40B4-BE49-F238E27FC236}">
                <a16:creationId xmlns:a16="http://schemas.microsoft.com/office/drawing/2014/main" id="{D1125126-92BF-4D50-8996-57082BCCD052}"/>
              </a:ext>
            </a:extLst>
          </p:cNvPr>
          <p:cNvSpPr/>
          <p:nvPr/>
        </p:nvSpPr>
        <p:spPr>
          <a:xfrm>
            <a:off x="7857614" y="1871154"/>
            <a:ext cx="1127463" cy="370315"/>
          </a:xfrm>
          <a:prstGeom prst="rect">
            <a:avLst/>
          </a:prstGeom>
          <a:noFill/>
          <a:ln w="76200">
            <a:solidFill>
              <a:srgbClr val="EDB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8337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AC846A-9E2A-4B70-BDA9-264D3937FD53}"/>
              </a:ext>
            </a:extLst>
          </p:cNvPr>
          <p:cNvSpPr txBox="1"/>
          <p:nvPr/>
        </p:nvSpPr>
        <p:spPr>
          <a:xfrm>
            <a:off x="987519" y="640383"/>
            <a:ext cx="10427924" cy="646331"/>
          </a:xfrm>
          <a:prstGeom prst="rect">
            <a:avLst/>
          </a:prstGeom>
          <a:noFill/>
        </p:spPr>
        <p:txBody>
          <a:bodyPr wrap="square" rtlCol="0">
            <a:spAutoFit/>
          </a:bodyPr>
          <a:lstStyle/>
          <a:p>
            <a:pPr algn="ctr">
              <a:defRPr/>
            </a:pPr>
            <a:r>
              <a:rPr lang="en-US" sz="1800" b="1" dirty="0">
                <a:solidFill>
                  <a:schemeClr val="tx1"/>
                </a:solidFill>
              </a:rPr>
              <a:t>DoubleUpFoodBucks.org/get-involved/get-double-up-materials/</a:t>
            </a:r>
            <a:endParaRPr kumimoji="0" lang="en-US" sz="1800" b="1"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F"/>
                </a:solidFill>
                <a:effectLst/>
                <a:uLnTx/>
                <a:uFillTx/>
                <a:latin typeface="Calibri Light" panose="020F0302020204030204"/>
                <a:ea typeface="+mn-ea"/>
                <a:cs typeface="+mn-cs"/>
              </a:rPr>
              <a:t>           </a:t>
            </a:r>
          </a:p>
        </p:txBody>
      </p:sp>
      <p:pic>
        <p:nvPicPr>
          <p:cNvPr id="3" name="Picture 2" descr="Graphical user interface, text&#10;&#10;Description automatically generated">
            <a:extLst>
              <a:ext uri="{FF2B5EF4-FFF2-40B4-BE49-F238E27FC236}">
                <a16:creationId xmlns:a16="http://schemas.microsoft.com/office/drawing/2014/main" id="{7AC06C58-0485-44DF-892F-9F95AC7FA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 y="1348961"/>
            <a:ext cx="10450501" cy="4695071"/>
          </a:xfrm>
          <a:prstGeom prst="rect">
            <a:avLst/>
          </a:prstGeom>
        </p:spPr>
      </p:pic>
    </p:spTree>
    <p:extLst>
      <p:ext uri="{BB962C8B-B14F-4D97-AF65-F5344CB8AC3E}">
        <p14:creationId xmlns:p14="http://schemas.microsoft.com/office/powerpoint/2010/main" val="1309869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05928EF4-198C-4C43-9A91-4E5E51AB0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99" y="1379086"/>
            <a:ext cx="10329844" cy="4737144"/>
          </a:xfrm>
          <a:prstGeom prst="rect">
            <a:avLst/>
          </a:prstGeom>
        </p:spPr>
      </p:pic>
      <p:sp>
        <p:nvSpPr>
          <p:cNvPr id="9" name="TextBox 8">
            <a:extLst>
              <a:ext uri="{FF2B5EF4-FFF2-40B4-BE49-F238E27FC236}">
                <a16:creationId xmlns:a16="http://schemas.microsoft.com/office/drawing/2014/main" id="{27B8293D-745F-403B-A6EB-BC1254F46E2D}"/>
              </a:ext>
            </a:extLst>
          </p:cNvPr>
          <p:cNvSpPr txBox="1"/>
          <p:nvPr/>
        </p:nvSpPr>
        <p:spPr>
          <a:xfrm>
            <a:off x="987519" y="640383"/>
            <a:ext cx="10427924" cy="646331"/>
          </a:xfrm>
          <a:prstGeom prst="rect">
            <a:avLst/>
          </a:prstGeom>
          <a:noFill/>
        </p:spPr>
        <p:txBody>
          <a:bodyPr wrap="square" rtlCol="0">
            <a:spAutoFit/>
          </a:bodyPr>
          <a:lstStyle/>
          <a:p>
            <a:pPr algn="ctr">
              <a:defRPr/>
            </a:pPr>
            <a:r>
              <a:rPr lang="en-US" sz="1800" b="1" dirty="0">
                <a:solidFill>
                  <a:schemeClr val="tx1"/>
                </a:solidFill>
              </a:rPr>
              <a:t>DoubleUpFoodBucks.org/get-involved/get-double-up-materials/</a:t>
            </a:r>
            <a:endParaRPr kumimoji="0" lang="en-US" sz="1800" b="1"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F"/>
                </a:solidFill>
                <a:effectLst/>
                <a:uLnTx/>
                <a:uFillTx/>
                <a:latin typeface="Calibri Light" panose="020F0302020204030204"/>
                <a:ea typeface="+mn-ea"/>
                <a:cs typeface="+mn-cs"/>
              </a:rPr>
              <a:t>           </a:t>
            </a:r>
          </a:p>
        </p:txBody>
      </p:sp>
    </p:spTree>
    <p:extLst>
      <p:ext uri="{BB962C8B-B14F-4D97-AF65-F5344CB8AC3E}">
        <p14:creationId xmlns:p14="http://schemas.microsoft.com/office/powerpoint/2010/main" val="378593619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2C613CD-2EA1-454F-95DF-AF0FC8E14FBE}"/>
              </a:ext>
            </a:extLst>
          </p:cNvPr>
          <p:cNvSpPr>
            <a:spLocks noGrp="1"/>
          </p:cNvSpPr>
          <p:nvPr>
            <p:ph type="title"/>
          </p:nvPr>
        </p:nvSpPr>
        <p:spPr>
          <a:xfrm>
            <a:off x="905470" y="463940"/>
            <a:ext cx="10598958" cy="1148715"/>
          </a:xfrm>
        </p:spPr>
        <p:txBody>
          <a:bodyPr/>
          <a:lstStyle/>
          <a:p>
            <a:r>
              <a:rPr lang="en-US" dirty="0"/>
              <a:t>Ambassador Program</a:t>
            </a:r>
          </a:p>
        </p:txBody>
      </p:sp>
      <p:pic>
        <p:nvPicPr>
          <p:cNvPr id="3" name="Picture 2">
            <a:extLst>
              <a:ext uri="{FF2B5EF4-FFF2-40B4-BE49-F238E27FC236}">
                <a16:creationId xmlns:a16="http://schemas.microsoft.com/office/drawing/2014/main" id="{9E9E7721-19A5-4AAF-9E3C-BF081982EACE}"/>
              </a:ext>
            </a:extLst>
          </p:cNvPr>
          <p:cNvPicPr>
            <a:picLocks noChangeAspect="1"/>
          </p:cNvPicPr>
          <p:nvPr/>
        </p:nvPicPr>
        <p:blipFill rotWithShape="1">
          <a:blip r:embed="rId3"/>
          <a:srcRect b="23254"/>
          <a:stretch/>
        </p:blipFill>
        <p:spPr>
          <a:xfrm>
            <a:off x="330200" y="3504841"/>
            <a:ext cx="11861800" cy="3353160"/>
          </a:xfrm>
          <a:prstGeom prst="rect">
            <a:avLst/>
          </a:prstGeom>
        </p:spPr>
      </p:pic>
      <p:sp>
        <p:nvSpPr>
          <p:cNvPr id="4" name="Content Placeholder 4">
            <a:extLst>
              <a:ext uri="{FF2B5EF4-FFF2-40B4-BE49-F238E27FC236}">
                <a16:creationId xmlns:a16="http://schemas.microsoft.com/office/drawing/2014/main" id="{9AB2279F-E828-410C-B9AE-F0348B1954B5}"/>
              </a:ext>
            </a:extLst>
          </p:cNvPr>
          <p:cNvSpPr>
            <a:spLocks noGrp="1"/>
          </p:cNvSpPr>
          <p:nvPr>
            <p:ph sz="half" idx="1"/>
          </p:nvPr>
        </p:nvSpPr>
        <p:spPr>
          <a:xfrm>
            <a:off x="905470" y="1741644"/>
            <a:ext cx="2808574" cy="1505220"/>
          </a:xfrm>
        </p:spPr>
        <p:txBody>
          <a:bodyPr>
            <a:normAutofit/>
          </a:bodyPr>
          <a:lstStyle/>
          <a:p>
            <a:pPr lvl="0">
              <a:defRPr/>
            </a:pPr>
            <a:r>
              <a:rPr lang="en-US" sz="2000" b="1" dirty="0">
                <a:solidFill>
                  <a:srgbClr val="EDB31E"/>
                </a:solidFill>
                <a:latin typeface="+mn-lt"/>
              </a:rPr>
              <a:t>Grocery Outreach</a:t>
            </a:r>
          </a:p>
          <a:p>
            <a:pPr marL="685800" lvl="1" indent="-342900">
              <a:buFont typeface="Arial" panose="020B0604020202020204" pitchFamily="34" charset="0"/>
              <a:buChar char="•"/>
              <a:defRPr/>
            </a:pPr>
            <a:r>
              <a:rPr lang="en-US" sz="2000" b="1" dirty="0">
                <a:solidFill>
                  <a:srgbClr val="808080"/>
                </a:solidFill>
                <a:latin typeface="+mn-lt"/>
              </a:rPr>
              <a:t>In-store program navigation</a:t>
            </a:r>
          </a:p>
          <a:p>
            <a:endParaRPr lang="en-US" sz="2000" dirty="0"/>
          </a:p>
          <a:p>
            <a:endParaRPr lang="en-US" sz="2000" dirty="0"/>
          </a:p>
        </p:txBody>
      </p:sp>
      <p:sp>
        <p:nvSpPr>
          <p:cNvPr id="5" name="Content Placeholder 4">
            <a:extLst>
              <a:ext uri="{FF2B5EF4-FFF2-40B4-BE49-F238E27FC236}">
                <a16:creationId xmlns:a16="http://schemas.microsoft.com/office/drawing/2014/main" id="{0B141C39-470A-4302-85D1-CFD18979450A}"/>
              </a:ext>
            </a:extLst>
          </p:cNvPr>
          <p:cNvSpPr txBox="1">
            <a:spLocks/>
          </p:cNvSpPr>
          <p:nvPr/>
        </p:nvSpPr>
        <p:spPr>
          <a:xfrm>
            <a:off x="8105421" y="1741644"/>
            <a:ext cx="4761089" cy="19910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DB31E"/>
                </a:solidFill>
                <a:effectLst/>
                <a:uLnTx/>
                <a:uFillTx/>
                <a:latin typeface="Calibri" panose="020F0502020204030204"/>
                <a:ea typeface="+mn-ea"/>
                <a:cs typeface="+mn-cs"/>
              </a:rPr>
              <a:t>Current Locations: </a:t>
            </a:r>
          </a:p>
          <a:p>
            <a:pPr marL="6858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808080"/>
                </a:solidFill>
                <a:effectLst/>
                <a:uLnTx/>
                <a:uFillTx/>
                <a:latin typeface="Calibri" panose="020F0502020204030204"/>
                <a:ea typeface="+mn-ea"/>
                <a:cs typeface="+mn-cs"/>
              </a:rPr>
              <a:t>Detroit</a:t>
            </a:r>
          </a:p>
          <a:p>
            <a:pPr marL="6858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808080"/>
                </a:solidFill>
                <a:effectLst/>
                <a:uLnTx/>
                <a:uFillTx/>
                <a:latin typeface="Calibri" panose="020F0502020204030204"/>
                <a:ea typeface="+mn-ea"/>
                <a:cs typeface="+mn-cs"/>
              </a:rPr>
              <a:t>Flint</a:t>
            </a:r>
          </a:p>
          <a:p>
            <a:pPr marL="6858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808080"/>
                </a:solidFill>
                <a:effectLst/>
                <a:uLnTx/>
                <a:uFillTx/>
                <a:latin typeface="Calibri" panose="020F0502020204030204"/>
                <a:ea typeface="+mn-ea"/>
                <a:cs typeface="+mn-cs"/>
              </a:rPr>
              <a:t>More to be determined!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CFD875D-C7DA-4C94-B7D0-026EAED4B493}"/>
              </a:ext>
            </a:extLst>
          </p:cNvPr>
          <p:cNvSpPr txBox="1"/>
          <p:nvPr/>
        </p:nvSpPr>
        <p:spPr>
          <a:xfrm>
            <a:off x="4263260" y="1741644"/>
            <a:ext cx="3435762" cy="1015663"/>
          </a:xfrm>
          <a:prstGeom prst="rect">
            <a:avLst/>
          </a:prstGeom>
          <a:noFill/>
        </p:spPr>
        <p:txBody>
          <a:bodyPr wrap="square">
            <a:spAutoFit/>
          </a:bodyPr>
          <a:lstStyle/>
          <a:p>
            <a:pPr lvl="0">
              <a:defRPr/>
            </a:pPr>
            <a:r>
              <a:rPr lang="en-US" sz="2000" b="1" dirty="0">
                <a:solidFill>
                  <a:srgbClr val="EDB31E"/>
                </a:solidFill>
              </a:rPr>
              <a:t>Community Outreach</a:t>
            </a:r>
          </a:p>
          <a:p>
            <a:pPr marL="685800" lvl="1" indent="-342900">
              <a:buFont typeface="Arial" panose="020B0604020202020204" pitchFamily="34" charset="0"/>
              <a:buChar char="•"/>
              <a:defRPr/>
            </a:pPr>
            <a:r>
              <a:rPr lang="en-US" sz="2000" b="1" dirty="0">
                <a:solidFill>
                  <a:srgbClr val="808080"/>
                </a:solidFill>
              </a:rPr>
              <a:t>Community events</a:t>
            </a:r>
          </a:p>
          <a:p>
            <a:pPr marL="685800" lvl="1" indent="-342900">
              <a:buFont typeface="Arial" panose="020B0604020202020204" pitchFamily="34" charset="0"/>
              <a:buChar char="•"/>
              <a:defRPr/>
            </a:pPr>
            <a:r>
              <a:rPr lang="en-US" sz="2000" b="1" dirty="0">
                <a:solidFill>
                  <a:srgbClr val="808080"/>
                </a:solidFill>
              </a:rPr>
              <a:t>Partner presentations</a:t>
            </a:r>
          </a:p>
        </p:txBody>
      </p:sp>
    </p:spTree>
    <p:extLst>
      <p:ext uri="{BB962C8B-B14F-4D97-AF65-F5344CB8AC3E}">
        <p14:creationId xmlns:p14="http://schemas.microsoft.com/office/powerpoint/2010/main" val="39036096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57141C-8C5A-4C33-AF75-755499711D0D}"/>
              </a:ext>
            </a:extLst>
          </p:cNvPr>
          <p:cNvSpPr>
            <a:spLocks noGrp="1"/>
          </p:cNvSpPr>
          <p:nvPr>
            <p:ph type="title"/>
          </p:nvPr>
        </p:nvSpPr>
        <p:spPr>
          <a:xfrm>
            <a:off x="903110" y="632178"/>
            <a:ext cx="10450689" cy="881662"/>
          </a:xfrm>
        </p:spPr>
        <p:txBody>
          <a:bodyPr>
            <a:normAutofit/>
          </a:bodyPr>
          <a:lstStyle/>
          <a:p>
            <a:r>
              <a:rPr lang="en-US" dirty="0">
                <a:solidFill>
                  <a:srgbClr val="4D4C4F"/>
                </a:solidFill>
              </a:rPr>
              <a:t>Building Customer Excitement</a:t>
            </a:r>
            <a:r>
              <a:rPr lang="en-US" b="0" dirty="0">
                <a:solidFill>
                  <a:srgbClr val="4D4C4F"/>
                </a:solidFill>
                <a:latin typeface="Calibri Light" panose="020F0302020204030204" pitchFamily="34" charset="0"/>
                <a:cs typeface="Calibri Light" panose="020F0302020204030204" pitchFamily="34" charset="0"/>
              </a:rPr>
              <a:t> |Increasing DUFB Sales</a:t>
            </a:r>
            <a:endParaRPr lang="en-US" dirty="0">
              <a:solidFill>
                <a:srgbClr val="4D4C4F"/>
              </a:solidFill>
            </a:endParaRPr>
          </a:p>
        </p:txBody>
      </p:sp>
      <p:sp>
        <p:nvSpPr>
          <p:cNvPr id="8" name="Content Placeholder 4">
            <a:extLst>
              <a:ext uri="{FF2B5EF4-FFF2-40B4-BE49-F238E27FC236}">
                <a16:creationId xmlns:a16="http://schemas.microsoft.com/office/drawing/2014/main" id="{97F10358-5DED-4582-90AC-44FB765518FF}"/>
              </a:ext>
            </a:extLst>
          </p:cNvPr>
          <p:cNvSpPr>
            <a:spLocks noGrp="1"/>
          </p:cNvSpPr>
          <p:nvPr>
            <p:ph sz="half" idx="1"/>
          </p:nvPr>
        </p:nvSpPr>
        <p:spPr>
          <a:xfrm>
            <a:off x="1548204" y="2289442"/>
            <a:ext cx="6035522" cy="3936380"/>
          </a:xfrm>
        </p:spPr>
        <p:txBody>
          <a:bodyPr>
            <a:normAutofit/>
          </a:bodyPr>
          <a:lstStyle/>
          <a:p>
            <a:pPr marL="342900" indent="-342900">
              <a:spcBef>
                <a:spcPts val="1200"/>
              </a:spcBef>
              <a:spcAft>
                <a:spcPts val="1200"/>
              </a:spcAft>
              <a:buFont typeface="Arial" panose="020B0604020202020204" pitchFamily="34" charset="0"/>
              <a:buChar char="•"/>
            </a:pPr>
            <a:r>
              <a:rPr lang="en-US" sz="2400" dirty="0">
                <a:solidFill>
                  <a:srgbClr val="4D4D4F"/>
                </a:solidFill>
              </a:rPr>
              <a:t>Cooking Matters at the Store</a:t>
            </a:r>
          </a:p>
          <a:p>
            <a:pPr marL="342900" indent="-342900">
              <a:spcBef>
                <a:spcPts val="1200"/>
              </a:spcBef>
              <a:spcAft>
                <a:spcPts val="1200"/>
              </a:spcAft>
              <a:buFont typeface="Arial" panose="020B0604020202020204" pitchFamily="34" charset="0"/>
              <a:buChar char="•"/>
            </a:pPr>
            <a:r>
              <a:rPr lang="en-US" sz="2400" dirty="0">
                <a:solidFill>
                  <a:srgbClr val="4D4D4F"/>
                </a:solidFill>
              </a:rPr>
              <a:t>E-newsletter </a:t>
            </a:r>
          </a:p>
          <a:p>
            <a:pPr marL="342900" indent="-342900">
              <a:spcBef>
                <a:spcPts val="1200"/>
              </a:spcBef>
              <a:spcAft>
                <a:spcPts val="1200"/>
              </a:spcAft>
              <a:buFont typeface="Arial" panose="020B0604020202020204" pitchFamily="34" charset="0"/>
              <a:buChar char="•"/>
            </a:pPr>
            <a:r>
              <a:rPr lang="en-US" sz="2400" dirty="0">
                <a:solidFill>
                  <a:srgbClr val="4D4D4F"/>
                </a:solidFill>
              </a:rPr>
              <a:t>Recipe cards</a:t>
            </a:r>
          </a:p>
          <a:p>
            <a:pPr marL="342900" indent="-342900">
              <a:spcBef>
                <a:spcPts val="1200"/>
              </a:spcBef>
              <a:spcAft>
                <a:spcPts val="1200"/>
              </a:spcAft>
              <a:buFont typeface="Arial" panose="020B0604020202020204" pitchFamily="34" charset="0"/>
              <a:buChar char="•"/>
            </a:pPr>
            <a:r>
              <a:rPr lang="en-US" sz="2400" dirty="0">
                <a:solidFill>
                  <a:srgbClr val="4D4D4F"/>
                </a:solidFill>
              </a:rPr>
              <a:t>Cashier and store Competitions – who can do the most redemptions</a:t>
            </a:r>
          </a:p>
        </p:txBody>
      </p:sp>
      <p:pic>
        <p:nvPicPr>
          <p:cNvPr id="11" name="Picture 10">
            <a:extLst>
              <a:ext uri="{FF2B5EF4-FFF2-40B4-BE49-F238E27FC236}">
                <a16:creationId xmlns:a16="http://schemas.microsoft.com/office/drawing/2014/main" id="{B344591C-FFD7-41A5-B723-56FAD3FBFAC3}"/>
              </a:ext>
            </a:extLst>
          </p:cNvPr>
          <p:cNvPicPr>
            <a:picLocks noChangeAspect="1"/>
          </p:cNvPicPr>
          <p:nvPr/>
        </p:nvPicPr>
        <p:blipFill>
          <a:blip r:embed="rId3"/>
          <a:stretch>
            <a:fillRect/>
          </a:stretch>
        </p:blipFill>
        <p:spPr>
          <a:xfrm rot="16200000">
            <a:off x="7307439" y="2414788"/>
            <a:ext cx="4855632" cy="3237088"/>
          </a:xfrm>
          <a:prstGeom prst="rect">
            <a:avLst/>
          </a:prstGeom>
        </p:spPr>
      </p:pic>
    </p:spTree>
    <p:extLst>
      <p:ext uri="{BB962C8B-B14F-4D97-AF65-F5344CB8AC3E}">
        <p14:creationId xmlns:p14="http://schemas.microsoft.com/office/powerpoint/2010/main" val="20256726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7CFFBD-D37B-46CF-A22B-1158DA23B857}"/>
              </a:ext>
            </a:extLst>
          </p:cNvPr>
          <p:cNvSpPr>
            <a:spLocks noGrp="1"/>
          </p:cNvSpPr>
          <p:nvPr>
            <p:ph type="title"/>
          </p:nvPr>
        </p:nvSpPr>
        <p:spPr>
          <a:xfrm>
            <a:off x="905470" y="365125"/>
            <a:ext cx="10598958" cy="1148715"/>
          </a:xfrm>
        </p:spPr>
        <p:txBody>
          <a:bodyPr/>
          <a:lstStyle/>
          <a:p>
            <a:r>
              <a:rPr lang="en-US" dirty="0"/>
              <a:t>Grow Cashier Excitement </a:t>
            </a:r>
            <a:r>
              <a:rPr lang="en-US" sz="3200" b="0" dirty="0">
                <a:solidFill>
                  <a:srgbClr val="4D4C4F"/>
                </a:solidFill>
                <a:latin typeface="Calibri Light" panose="020F0302020204030204" pitchFamily="34" charset="0"/>
                <a:cs typeface="Calibri Light" panose="020F0302020204030204" pitchFamily="34" charset="0"/>
              </a:rPr>
              <a:t>| Cashier Competitions</a:t>
            </a:r>
            <a:endParaRPr lang="en-US" dirty="0"/>
          </a:p>
        </p:txBody>
      </p:sp>
      <p:sp>
        <p:nvSpPr>
          <p:cNvPr id="5" name="Content Placeholder 4">
            <a:extLst>
              <a:ext uri="{FF2B5EF4-FFF2-40B4-BE49-F238E27FC236}">
                <a16:creationId xmlns:a16="http://schemas.microsoft.com/office/drawing/2014/main" id="{7A6FC39B-880E-4810-BBF2-C346F2D092F7}"/>
              </a:ext>
            </a:extLst>
          </p:cNvPr>
          <p:cNvSpPr>
            <a:spLocks noGrp="1"/>
          </p:cNvSpPr>
          <p:nvPr>
            <p:ph sz="half" idx="1"/>
          </p:nvPr>
        </p:nvSpPr>
        <p:spPr>
          <a:xfrm>
            <a:off x="6832585" y="2085608"/>
            <a:ext cx="4916391" cy="3936380"/>
          </a:xfrm>
        </p:spPr>
        <p:txBody>
          <a:bodyPr>
            <a:normAutofit/>
          </a:bodyPr>
          <a:lstStyle/>
          <a:p>
            <a:pPr>
              <a:spcBef>
                <a:spcPts val="1200"/>
              </a:spcBef>
              <a:spcAft>
                <a:spcPts val="1200"/>
              </a:spcAft>
            </a:pPr>
            <a:r>
              <a:rPr lang="en-US" sz="2400" dirty="0">
                <a:solidFill>
                  <a:srgbClr val="4D4D4F"/>
                </a:solidFill>
              </a:rPr>
              <a:t>50%-60% increase in redemptions</a:t>
            </a:r>
          </a:p>
          <a:p>
            <a:pPr>
              <a:spcBef>
                <a:spcPts val="1200"/>
              </a:spcBef>
              <a:spcAft>
                <a:spcPts val="1200"/>
              </a:spcAft>
            </a:pPr>
            <a:r>
              <a:rPr lang="en-US" sz="2400" dirty="0">
                <a:solidFill>
                  <a:srgbClr val="4D4D4F"/>
                </a:solidFill>
              </a:rPr>
              <a:t>Incentivized/encouraged  training</a:t>
            </a:r>
          </a:p>
          <a:p>
            <a:pPr>
              <a:spcBef>
                <a:spcPts val="1200"/>
              </a:spcBef>
              <a:spcAft>
                <a:spcPts val="1200"/>
              </a:spcAft>
            </a:pPr>
            <a:r>
              <a:rPr lang="en-US" sz="2400" dirty="0">
                <a:solidFill>
                  <a:srgbClr val="4D4D4F"/>
                </a:solidFill>
              </a:rPr>
              <a:t>Increased sign ups</a:t>
            </a:r>
          </a:p>
          <a:p>
            <a:pPr>
              <a:spcBef>
                <a:spcPts val="1200"/>
              </a:spcBef>
              <a:spcAft>
                <a:spcPts val="1200"/>
              </a:spcAft>
            </a:pPr>
            <a:r>
              <a:rPr lang="en-US" sz="2400" dirty="0">
                <a:solidFill>
                  <a:srgbClr val="4D4D4F"/>
                </a:solidFill>
              </a:rPr>
              <a:t>Heighten customer experience </a:t>
            </a:r>
          </a:p>
          <a:p>
            <a:pPr>
              <a:spcBef>
                <a:spcPts val="1200"/>
              </a:spcBef>
              <a:spcAft>
                <a:spcPts val="1200"/>
              </a:spcAft>
            </a:pPr>
            <a:r>
              <a:rPr lang="en-US" sz="2400" dirty="0">
                <a:solidFill>
                  <a:srgbClr val="4D4D4F"/>
                </a:solidFill>
              </a:rPr>
              <a:t>Cashiers are the key to success!</a:t>
            </a:r>
          </a:p>
          <a:p>
            <a:pPr>
              <a:spcBef>
                <a:spcPts val="1200"/>
              </a:spcBef>
              <a:spcAft>
                <a:spcPts val="1200"/>
              </a:spcAft>
            </a:pPr>
            <a:r>
              <a:rPr lang="en-US" sz="2400" b="1" dirty="0">
                <a:solidFill>
                  <a:srgbClr val="4D4D4F"/>
                </a:solidFill>
              </a:rPr>
              <a:t>Can you run a competition?</a:t>
            </a:r>
          </a:p>
        </p:txBody>
      </p:sp>
      <p:pic>
        <p:nvPicPr>
          <p:cNvPr id="6" name="Picture 5" descr="A group of people standing in front of a banner&#10;&#10;Description automatically generated with medium confidence">
            <a:extLst>
              <a:ext uri="{FF2B5EF4-FFF2-40B4-BE49-F238E27FC236}">
                <a16:creationId xmlns:a16="http://schemas.microsoft.com/office/drawing/2014/main" id="{D795FAD9-1014-4E28-A887-318EAE9042BE}"/>
              </a:ext>
            </a:extLst>
          </p:cNvPr>
          <p:cNvPicPr>
            <a:picLocks noChangeAspect="1"/>
          </p:cNvPicPr>
          <p:nvPr/>
        </p:nvPicPr>
        <p:blipFill>
          <a:blip r:embed="rId3"/>
          <a:stretch>
            <a:fillRect/>
          </a:stretch>
        </p:blipFill>
        <p:spPr>
          <a:xfrm>
            <a:off x="1358977" y="1823291"/>
            <a:ext cx="5148148" cy="3861111"/>
          </a:xfrm>
          <a:prstGeom prst="rect">
            <a:avLst/>
          </a:prstGeom>
        </p:spPr>
      </p:pic>
      <p:sp>
        <p:nvSpPr>
          <p:cNvPr id="2" name="TextBox 1">
            <a:extLst>
              <a:ext uri="{FF2B5EF4-FFF2-40B4-BE49-F238E27FC236}">
                <a16:creationId xmlns:a16="http://schemas.microsoft.com/office/drawing/2014/main" id="{BFD7C88B-78A5-417F-A659-64C720EA06A9}"/>
              </a:ext>
            </a:extLst>
          </p:cNvPr>
          <p:cNvSpPr txBox="1"/>
          <p:nvPr/>
        </p:nvSpPr>
        <p:spPr>
          <a:xfrm>
            <a:off x="1358977" y="5769146"/>
            <a:ext cx="5148148" cy="372139"/>
          </a:xfrm>
          <a:prstGeom prst="rect">
            <a:avLst/>
          </a:prstGeom>
          <a:noFill/>
        </p:spPr>
        <p:txBody>
          <a:bodyPr wrap="square" rtlCol="0">
            <a:spAutoFit/>
          </a:bodyPr>
          <a:lstStyle/>
          <a:p>
            <a:pPr algn="ctr"/>
            <a:r>
              <a:rPr lang="en-US" dirty="0">
                <a:solidFill>
                  <a:srgbClr val="00A268"/>
                </a:solidFill>
              </a:rPr>
              <a:t>April 2021 Double Up Challenge Winners!</a:t>
            </a:r>
          </a:p>
        </p:txBody>
      </p:sp>
    </p:spTree>
    <p:extLst>
      <p:ext uri="{BB962C8B-B14F-4D97-AF65-F5344CB8AC3E}">
        <p14:creationId xmlns:p14="http://schemas.microsoft.com/office/powerpoint/2010/main" val="63770230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7CFFBD-D37B-46CF-A22B-1158DA23B857}"/>
              </a:ext>
            </a:extLst>
          </p:cNvPr>
          <p:cNvSpPr>
            <a:spLocks noGrp="1"/>
          </p:cNvSpPr>
          <p:nvPr>
            <p:ph type="title"/>
          </p:nvPr>
        </p:nvSpPr>
        <p:spPr/>
        <p:txBody>
          <a:bodyPr/>
          <a:lstStyle/>
          <a:p>
            <a:r>
              <a:rPr lang="en-US" dirty="0"/>
              <a:t>Marketing &amp; Social Media</a:t>
            </a:r>
          </a:p>
        </p:txBody>
      </p:sp>
      <p:pic>
        <p:nvPicPr>
          <p:cNvPr id="5" name="Picture 4" descr="Graphical user interface, application&#10;&#10;Description automatically generated">
            <a:extLst>
              <a:ext uri="{FF2B5EF4-FFF2-40B4-BE49-F238E27FC236}">
                <a16:creationId xmlns:a16="http://schemas.microsoft.com/office/drawing/2014/main" id="{EF42967E-EB00-496C-9884-D088FF208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966" y="1077705"/>
            <a:ext cx="3183564" cy="5246070"/>
          </a:xfrm>
          <a:prstGeom prst="rect">
            <a:avLst/>
          </a:prstGeom>
        </p:spPr>
      </p:pic>
      <p:sp>
        <p:nvSpPr>
          <p:cNvPr id="6" name="Content Placeholder 4">
            <a:extLst>
              <a:ext uri="{FF2B5EF4-FFF2-40B4-BE49-F238E27FC236}">
                <a16:creationId xmlns:a16="http://schemas.microsoft.com/office/drawing/2014/main" id="{84FC123D-11D2-487F-8AD7-783CDC941749}"/>
              </a:ext>
            </a:extLst>
          </p:cNvPr>
          <p:cNvSpPr>
            <a:spLocks noGrp="1"/>
          </p:cNvSpPr>
          <p:nvPr>
            <p:ph sz="half" idx="1"/>
          </p:nvPr>
        </p:nvSpPr>
        <p:spPr>
          <a:xfrm>
            <a:off x="905470" y="1862667"/>
            <a:ext cx="7197495" cy="4482241"/>
          </a:xfrm>
        </p:spPr>
        <p:txBody>
          <a:bodyPr>
            <a:normAutofit fontScale="70000" lnSpcReduction="20000"/>
          </a:bodyPr>
          <a:lstStyle/>
          <a:p>
            <a:pPr marL="457200" marR="0" lvl="0" indent="-457200">
              <a:spcBef>
                <a:spcPts val="1200"/>
              </a:spcBef>
              <a:spcAft>
                <a:spcPts val="600"/>
              </a:spcAft>
              <a:buFont typeface="Arial" panose="020B0604020202020204" pitchFamily="34" charset="0"/>
              <a:buChar char="•"/>
            </a:pPr>
            <a:r>
              <a:rPr lang="en-US" sz="2900" dirty="0">
                <a:solidFill>
                  <a:schemeClr val="tx1">
                    <a:lumMod val="75000"/>
                    <a:lumOff val="25000"/>
                  </a:schemeClr>
                </a:solidFill>
                <a:effectLst/>
                <a:latin typeface="+mn-lt"/>
                <a:ea typeface="Times New Roman" panose="02020603050405020304" pitchFamily="18" charset="0"/>
              </a:rPr>
              <a:t>Facebook posts regularly updated statewide.</a:t>
            </a:r>
          </a:p>
          <a:p>
            <a:pPr marL="457200" marR="0" lvl="0" indent="-457200">
              <a:spcBef>
                <a:spcPts val="1200"/>
              </a:spcBef>
              <a:spcAft>
                <a:spcPts val="600"/>
              </a:spcAft>
              <a:buFont typeface="Arial" panose="020B0604020202020204" pitchFamily="34" charset="0"/>
              <a:buChar char="•"/>
            </a:pPr>
            <a:r>
              <a:rPr lang="en-US" sz="2900" dirty="0">
                <a:solidFill>
                  <a:schemeClr val="tx1"/>
                </a:solidFill>
                <a:latin typeface="+mn-lt"/>
                <a:ea typeface="Times New Roman" panose="02020603050405020304" pitchFamily="18" charset="0"/>
              </a:rPr>
              <a:t>DoubleUpFoodBucks.org </a:t>
            </a:r>
            <a:r>
              <a:rPr lang="en-US" sz="2900" dirty="0">
                <a:solidFill>
                  <a:schemeClr val="tx1">
                    <a:lumMod val="75000"/>
                    <a:lumOff val="25000"/>
                  </a:schemeClr>
                </a:solidFill>
                <a:effectLst/>
                <a:latin typeface="+mn-lt"/>
                <a:ea typeface="Times New Roman" panose="02020603050405020304" pitchFamily="18" charset="0"/>
              </a:rPr>
              <a:t>has a link to your </a:t>
            </a:r>
            <a:r>
              <a:rPr lang="en-US" sz="2900" dirty="0">
                <a:solidFill>
                  <a:schemeClr val="tx1">
                    <a:lumMod val="75000"/>
                    <a:lumOff val="25000"/>
                  </a:schemeClr>
                </a:solidFill>
                <a:latin typeface="+mn-lt"/>
                <a:ea typeface="Times New Roman" panose="02020603050405020304" pitchFamily="18" charset="0"/>
              </a:rPr>
              <a:t>website.</a:t>
            </a:r>
            <a:endParaRPr lang="en-US" sz="2900" dirty="0">
              <a:solidFill>
                <a:schemeClr val="tx1">
                  <a:lumMod val="75000"/>
                  <a:lumOff val="25000"/>
                </a:schemeClr>
              </a:solidFill>
              <a:effectLst/>
              <a:latin typeface="+mn-lt"/>
              <a:ea typeface="Times New Roman" panose="02020603050405020304" pitchFamily="18" charset="0"/>
            </a:endParaRPr>
          </a:p>
          <a:p>
            <a:pPr marL="457200" marR="0" lvl="0" indent="-457200">
              <a:spcBef>
                <a:spcPts val="1200"/>
              </a:spcBef>
              <a:spcAft>
                <a:spcPts val="600"/>
              </a:spcAft>
              <a:buFont typeface="Arial" panose="020B0604020202020204" pitchFamily="34" charset="0"/>
              <a:buChar char="•"/>
            </a:pPr>
            <a:r>
              <a:rPr lang="en-US" sz="2900" dirty="0">
                <a:solidFill>
                  <a:schemeClr val="tx1">
                    <a:lumMod val="75000"/>
                    <a:lumOff val="25000"/>
                  </a:schemeClr>
                </a:solidFill>
                <a:effectLst/>
                <a:latin typeface="+mn-lt"/>
                <a:ea typeface="Times New Roman" panose="02020603050405020304" pitchFamily="18" charset="0"/>
              </a:rPr>
              <a:t>Detroit mailers sent in May.</a:t>
            </a:r>
          </a:p>
          <a:p>
            <a:pPr marL="457200" marR="0" lvl="0" indent="-457200">
              <a:spcBef>
                <a:spcPts val="1200"/>
              </a:spcBef>
              <a:spcAft>
                <a:spcPts val="600"/>
              </a:spcAft>
              <a:buFont typeface="Arial" panose="020B0604020202020204" pitchFamily="34" charset="0"/>
              <a:buChar char="•"/>
            </a:pPr>
            <a:r>
              <a:rPr lang="en-US" sz="2900" dirty="0">
                <a:solidFill>
                  <a:schemeClr val="tx1">
                    <a:lumMod val="75000"/>
                    <a:lumOff val="25000"/>
                  </a:schemeClr>
                </a:solidFill>
                <a:latin typeface="+mn-lt"/>
                <a:ea typeface="Times New Roman" panose="02020603050405020304" pitchFamily="18" charset="0"/>
              </a:rPr>
              <a:t>Mailers for </a:t>
            </a:r>
            <a:r>
              <a:rPr lang="en-US" sz="2900" dirty="0">
                <a:solidFill>
                  <a:schemeClr val="tx1">
                    <a:lumMod val="75000"/>
                    <a:lumOff val="25000"/>
                  </a:schemeClr>
                </a:solidFill>
                <a:effectLst/>
                <a:latin typeface="+mn-lt"/>
                <a:ea typeface="Times New Roman" panose="02020603050405020304" pitchFamily="18" charset="0"/>
              </a:rPr>
              <a:t>Flint &amp; Grand Rapids </a:t>
            </a:r>
            <a:r>
              <a:rPr lang="en-US" sz="2900" dirty="0">
                <a:solidFill>
                  <a:schemeClr val="tx1">
                    <a:lumMod val="75000"/>
                    <a:lumOff val="25000"/>
                  </a:schemeClr>
                </a:solidFill>
                <a:latin typeface="+mn-lt"/>
                <a:ea typeface="Times New Roman" panose="02020603050405020304" pitchFamily="18" charset="0"/>
              </a:rPr>
              <a:t>planned for</a:t>
            </a:r>
            <a:r>
              <a:rPr lang="en-US" sz="2900" dirty="0">
                <a:solidFill>
                  <a:schemeClr val="tx1">
                    <a:lumMod val="75000"/>
                    <a:lumOff val="25000"/>
                  </a:schemeClr>
                </a:solidFill>
                <a:effectLst/>
                <a:latin typeface="+mn-lt"/>
                <a:ea typeface="Times New Roman" panose="02020603050405020304" pitchFamily="18" charset="0"/>
              </a:rPr>
              <a:t> November.  </a:t>
            </a:r>
            <a:endParaRPr lang="en-US" sz="2900" dirty="0">
              <a:solidFill>
                <a:schemeClr val="tx1">
                  <a:lumMod val="75000"/>
                  <a:lumOff val="25000"/>
                </a:schemeClr>
              </a:solidFill>
              <a:latin typeface="+mn-lt"/>
            </a:endParaRPr>
          </a:p>
          <a:p>
            <a:pPr marL="457200" marR="0" lvl="0" indent="-457200">
              <a:spcBef>
                <a:spcPts val="1200"/>
              </a:spcBef>
              <a:spcAft>
                <a:spcPts val="600"/>
              </a:spcAft>
              <a:buFont typeface="Arial" panose="020B0604020202020204" pitchFamily="34" charset="0"/>
              <a:buChar char="•"/>
            </a:pPr>
            <a:r>
              <a:rPr lang="en-US" sz="2900" dirty="0">
                <a:solidFill>
                  <a:schemeClr val="tx1">
                    <a:lumMod val="75000"/>
                    <a:lumOff val="25000"/>
                  </a:schemeClr>
                </a:solidFill>
                <a:effectLst/>
                <a:latin typeface="+mn-lt"/>
                <a:ea typeface="Times New Roman" panose="02020603050405020304" pitchFamily="18" charset="0"/>
              </a:rPr>
              <a:t>Google AdWords runs statewide.</a:t>
            </a:r>
          </a:p>
          <a:p>
            <a:pPr marL="457200" marR="0" lvl="0" indent="-457200">
              <a:spcBef>
                <a:spcPts val="1200"/>
              </a:spcBef>
              <a:spcAft>
                <a:spcPts val="600"/>
              </a:spcAft>
              <a:buFont typeface="Arial" panose="020B0604020202020204" pitchFamily="34" charset="0"/>
              <a:buChar char="•"/>
            </a:pPr>
            <a:r>
              <a:rPr lang="en-US" sz="2900" dirty="0">
                <a:solidFill>
                  <a:schemeClr val="tx1">
                    <a:lumMod val="75000"/>
                    <a:lumOff val="25000"/>
                  </a:schemeClr>
                </a:solidFill>
                <a:effectLst/>
                <a:latin typeface="+mn-lt"/>
                <a:ea typeface="Times New Roman" panose="02020603050405020304" pitchFamily="18" charset="0"/>
              </a:rPr>
              <a:t>Geofencing in Detroit, Flint </a:t>
            </a:r>
            <a:r>
              <a:rPr lang="en-US" sz="2900" dirty="0">
                <a:solidFill>
                  <a:schemeClr val="tx1">
                    <a:lumMod val="75000"/>
                    <a:lumOff val="25000"/>
                  </a:schemeClr>
                </a:solidFill>
                <a:latin typeface="+mn-lt"/>
                <a:ea typeface="Times New Roman" panose="02020603050405020304" pitchFamily="18" charset="0"/>
              </a:rPr>
              <a:t>&amp; </a:t>
            </a:r>
            <a:r>
              <a:rPr lang="en-US" sz="2900" dirty="0">
                <a:solidFill>
                  <a:schemeClr val="tx1">
                    <a:lumMod val="75000"/>
                    <a:lumOff val="25000"/>
                  </a:schemeClr>
                </a:solidFill>
                <a:effectLst/>
                <a:latin typeface="+mn-lt"/>
                <a:ea typeface="Times New Roman" panose="02020603050405020304" pitchFamily="18" charset="0"/>
              </a:rPr>
              <a:t>Grand Rapids.  </a:t>
            </a:r>
          </a:p>
          <a:p>
            <a:pPr marL="914400" lvl="1" indent="-457200">
              <a:lnSpc>
                <a:spcPct val="120000"/>
              </a:lnSpc>
              <a:spcBef>
                <a:spcPts val="600"/>
              </a:spcBef>
              <a:spcAft>
                <a:spcPts val="600"/>
              </a:spcAft>
              <a:buFont typeface="Arial" panose="020B0604020202020204" pitchFamily="34" charset="0"/>
              <a:buChar char="•"/>
            </a:pPr>
            <a:r>
              <a:rPr lang="en-US" sz="2600" dirty="0">
                <a:solidFill>
                  <a:schemeClr val="tx1">
                    <a:lumMod val="75000"/>
                    <a:lumOff val="25000"/>
                  </a:schemeClr>
                </a:solidFill>
                <a:effectLst/>
                <a:ea typeface="Times New Roman" panose="02020603050405020304" pitchFamily="18" charset="0"/>
              </a:rPr>
              <a:t>Running January to June</a:t>
            </a:r>
          </a:p>
          <a:p>
            <a:pPr marL="914400" lvl="1" indent="-457200">
              <a:lnSpc>
                <a:spcPct val="120000"/>
              </a:lnSpc>
              <a:spcBef>
                <a:spcPts val="600"/>
              </a:spcBef>
              <a:spcAft>
                <a:spcPts val="600"/>
              </a:spcAft>
              <a:buFont typeface="Arial" panose="020B0604020202020204" pitchFamily="34" charset="0"/>
              <a:buChar char="•"/>
            </a:pPr>
            <a:r>
              <a:rPr lang="en-US" sz="2600" dirty="0">
                <a:solidFill>
                  <a:schemeClr val="tx1">
                    <a:lumMod val="75000"/>
                    <a:lumOff val="25000"/>
                  </a:schemeClr>
                </a:solidFill>
                <a:effectLst/>
                <a:ea typeface="Times New Roman" panose="02020603050405020304" pitchFamily="18" charset="0"/>
              </a:rPr>
              <a:t>Shoppers </a:t>
            </a:r>
            <a:r>
              <a:rPr lang="en-US" sz="2600" dirty="0">
                <a:solidFill>
                  <a:schemeClr val="tx1">
                    <a:lumMod val="75000"/>
                    <a:lumOff val="25000"/>
                  </a:schemeClr>
                </a:solidFill>
                <a:ea typeface="Times New Roman" panose="02020603050405020304" pitchFamily="18" charset="0"/>
              </a:rPr>
              <a:t>receive </a:t>
            </a:r>
            <a:r>
              <a:rPr lang="en-US" sz="2600" dirty="0">
                <a:solidFill>
                  <a:schemeClr val="tx1">
                    <a:lumMod val="75000"/>
                    <a:lumOff val="25000"/>
                  </a:schemeClr>
                </a:solidFill>
                <a:effectLst/>
                <a:ea typeface="Times New Roman" panose="02020603050405020304" pitchFamily="18" charset="0"/>
              </a:rPr>
              <a:t>Double Up ads on phone when close to geofenced locations.  </a:t>
            </a:r>
            <a:endParaRPr lang="en-US" sz="2600" dirty="0">
              <a:solidFill>
                <a:schemeClr val="tx1">
                  <a:lumMod val="75000"/>
                  <a:lumOff val="25000"/>
                </a:schemeClr>
              </a:solidFill>
              <a:ea typeface="Times New Roman" panose="02020603050405020304" pitchFamily="18" charset="0"/>
            </a:endParaRPr>
          </a:p>
          <a:p>
            <a:pPr marL="914400" lvl="1" indent="-457200">
              <a:lnSpc>
                <a:spcPct val="120000"/>
              </a:lnSpc>
              <a:spcBef>
                <a:spcPts val="600"/>
              </a:spcBef>
              <a:spcAft>
                <a:spcPts val="600"/>
              </a:spcAft>
              <a:buFont typeface="Arial" panose="020B0604020202020204" pitchFamily="34" charset="0"/>
              <a:buChar char="•"/>
            </a:pPr>
            <a:r>
              <a:rPr lang="en-US" sz="2600" dirty="0">
                <a:solidFill>
                  <a:schemeClr val="tx1">
                    <a:lumMod val="75000"/>
                    <a:lumOff val="25000"/>
                  </a:schemeClr>
                </a:solidFill>
                <a:effectLst/>
                <a:ea typeface="Times New Roman" panose="02020603050405020304" pitchFamily="18" charset="0"/>
              </a:rPr>
              <a:t>Targets: health centers, food pantries, non-profits</a:t>
            </a:r>
            <a:r>
              <a:rPr lang="en-US" sz="2600" dirty="0">
                <a:solidFill>
                  <a:schemeClr val="tx1">
                    <a:lumMod val="75000"/>
                    <a:lumOff val="25000"/>
                  </a:schemeClr>
                </a:solidFill>
                <a:ea typeface="Times New Roman" panose="02020603050405020304" pitchFamily="18" charset="0"/>
              </a:rPr>
              <a:t> &amp; </a:t>
            </a:r>
            <a:r>
              <a:rPr lang="en-US" sz="2600" dirty="0">
                <a:solidFill>
                  <a:schemeClr val="tx1">
                    <a:lumMod val="75000"/>
                    <a:lumOff val="25000"/>
                  </a:schemeClr>
                </a:solidFill>
                <a:effectLst/>
                <a:ea typeface="Times New Roman" panose="02020603050405020304" pitchFamily="18" charset="0"/>
              </a:rPr>
              <a:t>human service organizations.</a:t>
            </a:r>
            <a:endParaRPr lang="en-US" sz="2600" dirty="0">
              <a:solidFill>
                <a:schemeClr val="tx1">
                  <a:lumMod val="75000"/>
                  <a:lumOff val="25000"/>
                </a:schemeClr>
              </a:solidFill>
              <a:effectLst/>
              <a:ea typeface="Calibri" panose="020F0502020204030204" pitchFamily="34" charset="0"/>
            </a:endParaRPr>
          </a:p>
          <a:p>
            <a:pPr>
              <a:spcBef>
                <a:spcPts val="1200"/>
              </a:spcBef>
              <a:spcAft>
                <a:spcPts val="1200"/>
              </a:spcAft>
            </a:pPr>
            <a:endParaRPr lang="en-US" sz="2400" b="1" dirty="0">
              <a:solidFill>
                <a:srgbClr val="4D4D4F"/>
              </a:solidFill>
            </a:endParaRPr>
          </a:p>
        </p:txBody>
      </p:sp>
    </p:spTree>
    <p:extLst>
      <p:ext uri="{BB962C8B-B14F-4D97-AF65-F5344CB8AC3E}">
        <p14:creationId xmlns:p14="http://schemas.microsoft.com/office/powerpoint/2010/main" val="264660960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52BBB3-A31B-4297-AC38-08290C27E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12" y="164530"/>
            <a:ext cx="8623914" cy="4295561"/>
          </a:xfrm>
          <a:prstGeom prst="rect">
            <a:avLst/>
          </a:prstGeom>
        </p:spPr>
      </p:pic>
      <p:sp>
        <p:nvSpPr>
          <p:cNvPr id="14" name="Rectangle 13">
            <a:extLst>
              <a:ext uri="{FF2B5EF4-FFF2-40B4-BE49-F238E27FC236}">
                <a16:creationId xmlns:a16="http://schemas.microsoft.com/office/drawing/2014/main" id="{D211606A-31A3-9047-8465-7DBDE997528A}"/>
              </a:ext>
            </a:extLst>
          </p:cNvPr>
          <p:cNvSpPr/>
          <p:nvPr/>
        </p:nvSpPr>
        <p:spPr>
          <a:xfrm>
            <a:off x="1929384" y="4674361"/>
            <a:ext cx="695356" cy="778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A1478034-99E2-466C-9024-583FC8DF547C}"/>
              </a:ext>
            </a:extLst>
          </p:cNvPr>
          <p:cNvSpPr txBox="1">
            <a:spLocks/>
          </p:cNvSpPr>
          <p:nvPr/>
        </p:nvSpPr>
        <p:spPr>
          <a:xfrm>
            <a:off x="393192" y="4635599"/>
            <a:ext cx="5702808" cy="19819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500" b="1" dirty="0">
                <a:solidFill>
                  <a:srgbClr val="4D4D4F"/>
                </a:solidFill>
              </a:rPr>
              <a:t>Charles Walker</a:t>
            </a:r>
          </a:p>
          <a:p>
            <a:pPr marL="0" indent="0">
              <a:spcBef>
                <a:spcPts val="0"/>
              </a:spcBef>
              <a:buFont typeface="Arial" panose="020B0604020202020204" pitchFamily="34" charset="0"/>
              <a:buNone/>
            </a:pPr>
            <a:r>
              <a:rPr lang="en-US" sz="1500" dirty="0">
                <a:solidFill>
                  <a:srgbClr val="4D4D4F"/>
                </a:solidFill>
              </a:rPr>
              <a:t>Retail Specialist | </a:t>
            </a:r>
            <a:r>
              <a:rPr lang="en-US" sz="1500" dirty="0">
                <a:solidFill>
                  <a:srgbClr val="4D4D4F"/>
                </a:solidFill>
                <a:hlinkClick r:id="rId4"/>
              </a:rPr>
              <a:t>cwalker@fairfoodnetwork.org</a:t>
            </a:r>
            <a:endParaRPr lang="en-US" sz="1500" dirty="0">
              <a:solidFill>
                <a:srgbClr val="4D4D4F"/>
              </a:solidFill>
            </a:endParaRPr>
          </a:p>
          <a:p>
            <a:pPr marL="0" indent="0">
              <a:spcBef>
                <a:spcPts val="1200"/>
              </a:spcBef>
              <a:buNone/>
            </a:pPr>
            <a:r>
              <a:rPr lang="en-US" sz="1500" b="1" dirty="0">
                <a:solidFill>
                  <a:srgbClr val="4D4D4F"/>
                </a:solidFill>
              </a:rPr>
              <a:t>Kendra Valkema</a:t>
            </a:r>
          </a:p>
          <a:p>
            <a:pPr marL="0" indent="0">
              <a:spcBef>
                <a:spcPts val="0"/>
              </a:spcBef>
              <a:buNone/>
            </a:pPr>
            <a:r>
              <a:rPr lang="en-US" sz="1500" dirty="0">
                <a:solidFill>
                  <a:srgbClr val="4D4D4F"/>
                </a:solidFill>
              </a:rPr>
              <a:t>Information Manager | </a:t>
            </a:r>
            <a:r>
              <a:rPr lang="en-US" sz="1500" dirty="0">
                <a:solidFill>
                  <a:srgbClr val="4D4D4F"/>
                </a:solidFill>
                <a:hlinkClick r:id="rId5"/>
              </a:rPr>
              <a:t>kvalkema@fairfoodnetwork.org</a:t>
            </a:r>
            <a:r>
              <a:rPr lang="en-US" sz="1500" dirty="0">
                <a:solidFill>
                  <a:srgbClr val="4D4D4F"/>
                </a:solidFill>
              </a:rPr>
              <a:t> </a:t>
            </a:r>
          </a:p>
          <a:p>
            <a:pPr marL="0" indent="0">
              <a:buNone/>
            </a:pPr>
            <a:r>
              <a:rPr lang="en-US" sz="1500" b="1" dirty="0">
                <a:solidFill>
                  <a:srgbClr val="4D4D4F"/>
                </a:solidFill>
              </a:rPr>
              <a:t>Carlos Santacruz </a:t>
            </a:r>
          </a:p>
          <a:p>
            <a:pPr marL="0" indent="0">
              <a:spcBef>
                <a:spcPts val="0"/>
              </a:spcBef>
              <a:buNone/>
            </a:pPr>
            <a:r>
              <a:rPr lang="en-US" sz="1500" dirty="0">
                <a:solidFill>
                  <a:srgbClr val="4D4D4F"/>
                </a:solidFill>
              </a:rPr>
              <a:t>Community Engagement Manager | </a:t>
            </a:r>
            <a:r>
              <a:rPr lang="en-US" sz="1500" dirty="0">
                <a:solidFill>
                  <a:srgbClr val="4D4D4F"/>
                </a:solidFill>
                <a:hlinkClick r:id="rId6"/>
              </a:rPr>
              <a:t>csantacruz@fairfoodnetwork.org</a:t>
            </a:r>
            <a:r>
              <a:rPr lang="en-US" sz="1500" dirty="0">
                <a:solidFill>
                  <a:srgbClr val="4D4D4F"/>
                </a:solidFill>
              </a:rPr>
              <a:t> </a:t>
            </a:r>
            <a:endParaRPr lang="en-US" sz="1500" b="1" dirty="0">
              <a:solidFill>
                <a:srgbClr val="4D4D4F"/>
              </a:solidFill>
            </a:endParaRPr>
          </a:p>
          <a:p>
            <a:pPr marL="0" indent="0">
              <a:buFont typeface="Arial" panose="020B0604020202020204" pitchFamily="34" charset="0"/>
              <a:buNone/>
            </a:pPr>
            <a:r>
              <a:rPr lang="en-US" sz="1500" b="1" dirty="0">
                <a:solidFill>
                  <a:srgbClr val="4D4D4F"/>
                </a:solidFill>
              </a:rPr>
              <a:t>Emily Case</a:t>
            </a:r>
          </a:p>
          <a:p>
            <a:pPr marL="0" indent="0">
              <a:spcBef>
                <a:spcPts val="0"/>
              </a:spcBef>
              <a:buFont typeface="Arial" panose="020B0604020202020204" pitchFamily="34" charset="0"/>
              <a:buNone/>
            </a:pPr>
            <a:r>
              <a:rPr lang="en-US" sz="1500" dirty="0">
                <a:solidFill>
                  <a:srgbClr val="4D4D4F"/>
                </a:solidFill>
              </a:rPr>
              <a:t>Incentive Technology Manager | </a:t>
            </a:r>
            <a:r>
              <a:rPr lang="en-US" sz="1500" dirty="0">
                <a:solidFill>
                  <a:srgbClr val="4D4D4F"/>
                </a:solidFill>
                <a:hlinkClick r:id="rId7"/>
              </a:rPr>
              <a:t>ecase@fairfoodnetwork.org</a:t>
            </a:r>
            <a:endParaRPr lang="en-US" sz="1500" b="1" dirty="0">
              <a:solidFill>
                <a:srgbClr val="4D4D4F"/>
              </a:solidFill>
            </a:endParaRPr>
          </a:p>
          <a:p>
            <a:pPr marL="0" indent="0">
              <a:buFont typeface="Arial" panose="020B0604020202020204" pitchFamily="34" charset="0"/>
              <a:buNone/>
            </a:pPr>
            <a:endParaRPr lang="en-US" sz="1500" b="1" dirty="0">
              <a:solidFill>
                <a:srgbClr val="4D4D4F"/>
              </a:solidFill>
            </a:endParaRPr>
          </a:p>
        </p:txBody>
      </p:sp>
      <p:sp>
        <p:nvSpPr>
          <p:cNvPr id="19" name="Rectangle: Single Corner Snipped 10">
            <a:extLst>
              <a:ext uri="{FF2B5EF4-FFF2-40B4-BE49-F238E27FC236}">
                <a16:creationId xmlns:a16="http://schemas.microsoft.com/office/drawing/2014/main" id="{942FD64A-ACE8-4530-B627-05A2E677F6B1}"/>
              </a:ext>
            </a:extLst>
          </p:cNvPr>
          <p:cNvSpPr/>
          <p:nvPr/>
        </p:nvSpPr>
        <p:spPr>
          <a:xfrm>
            <a:off x="1311645" y="359771"/>
            <a:ext cx="3995928" cy="1133796"/>
          </a:xfrm>
          <a:prstGeom prst="snip1Rect">
            <a:avLst>
              <a:gd name="adj" fmla="val 17844"/>
            </a:avLst>
          </a:prstGeom>
          <a:solidFill>
            <a:srgbClr val="7453A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9AA11E2E-6892-4800-BDFD-09C979F25145}"/>
              </a:ext>
            </a:extLst>
          </p:cNvPr>
          <p:cNvSpPr txBox="1">
            <a:spLocks/>
          </p:cNvSpPr>
          <p:nvPr/>
        </p:nvSpPr>
        <p:spPr>
          <a:xfrm>
            <a:off x="2080122" y="652373"/>
            <a:ext cx="2328947" cy="548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4D4D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4D4D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4D4D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Calibri" panose="020F0502020204030204" pitchFamily="34" charset="0"/>
                <a:cs typeface="Calibri" panose="020F0502020204030204" pitchFamily="34" charset="0"/>
              </a:rPr>
              <a:t>Questions?</a:t>
            </a:r>
          </a:p>
        </p:txBody>
      </p:sp>
      <p:sp>
        <p:nvSpPr>
          <p:cNvPr id="4" name="Rectangle 3">
            <a:extLst>
              <a:ext uri="{FF2B5EF4-FFF2-40B4-BE49-F238E27FC236}">
                <a16:creationId xmlns:a16="http://schemas.microsoft.com/office/drawing/2014/main" id="{B9730F76-D313-4AE5-A95A-5604E52DD46B}"/>
              </a:ext>
            </a:extLst>
          </p:cNvPr>
          <p:cNvSpPr/>
          <p:nvPr/>
        </p:nvSpPr>
        <p:spPr>
          <a:xfrm>
            <a:off x="6391997" y="4635190"/>
            <a:ext cx="5550512" cy="2027414"/>
          </a:xfrm>
          <a:prstGeom prst="rect">
            <a:avLst/>
          </a:prstGeom>
        </p:spPr>
        <p:txBody>
          <a:bodyPr wrap="square" tIns="0" bIns="0">
            <a:spAutoFit/>
          </a:bodyPr>
          <a:lstStyle/>
          <a:p>
            <a:pPr>
              <a:spcBef>
                <a:spcPts val="1000"/>
              </a:spcBef>
            </a:pPr>
            <a:r>
              <a:rPr lang="en-US" sz="1400" b="1" dirty="0">
                <a:solidFill>
                  <a:srgbClr val="4D4D4F"/>
                </a:solidFill>
              </a:rPr>
              <a:t>Kellie Boyd </a:t>
            </a:r>
          </a:p>
          <a:p>
            <a:pPr>
              <a:lnSpc>
                <a:spcPct val="80000"/>
              </a:lnSpc>
            </a:pPr>
            <a:r>
              <a:rPr lang="en-US" sz="1400" dirty="0">
                <a:solidFill>
                  <a:srgbClr val="4D4D4F"/>
                </a:solidFill>
              </a:rPr>
              <a:t>Program Director, Double Up Food Bucks | </a:t>
            </a:r>
            <a:r>
              <a:rPr lang="en-US" sz="1400" dirty="0">
                <a:solidFill>
                  <a:srgbClr val="4D4D4F"/>
                </a:solidFill>
                <a:hlinkClick r:id="rId8"/>
              </a:rPr>
              <a:t>kboyd@fairfoodnetwork.org</a:t>
            </a:r>
            <a:r>
              <a:rPr lang="en-US" sz="1400" b="1" dirty="0">
                <a:solidFill>
                  <a:srgbClr val="4D4D4F"/>
                </a:solidFill>
              </a:rPr>
              <a:t> </a:t>
            </a:r>
          </a:p>
          <a:p>
            <a:endParaRPr lang="en-US" sz="1400" b="1" dirty="0">
              <a:solidFill>
                <a:srgbClr val="4D4D4F"/>
              </a:solidFill>
            </a:endParaRPr>
          </a:p>
          <a:p>
            <a:r>
              <a:rPr lang="en-US" sz="1400" b="1" dirty="0">
                <a:solidFill>
                  <a:srgbClr val="4D4D4F"/>
                </a:solidFill>
              </a:rPr>
              <a:t>Cassidy Strome</a:t>
            </a:r>
          </a:p>
          <a:p>
            <a:pPr>
              <a:lnSpc>
                <a:spcPct val="80000"/>
              </a:lnSpc>
            </a:pPr>
            <a:r>
              <a:rPr lang="en-US" sz="1400" dirty="0">
                <a:solidFill>
                  <a:srgbClr val="4D4D4F"/>
                </a:solidFill>
              </a:rPr>
              <a:t>Market &amp; Direct Site Manager| </a:t>
            </a:r>
            <a:r>
              <a:rPr lang="en-US" sz="1400" dirty="0">
                <a:solidFill>
                  <a:srgbClr val="4D4D4F"/>
                </a:solidFill>
                <a:hlinkClick r:id="rId9"/>
              </a:rPr>
              <a:t>cstrome@fairfoodnetwork.org</a:t>
            </a:r>
            <a:r>
              <a:rPr lang="en-US" sz="1400" dirty="0">
                <a:solidFill>
                  <a:srgbClr val="4D4D4F"/>
                </a:solidFill>
              </a:rPr>
              <a:t> </a:t>
            </a:r>
            <a:endParaRPr lang="en-US" sz="1400" b="1" dirty="0">
              <a:solidFill>
                <a:srgbClr val="4D4D4F"/>
              </a:solidFill>
            </a:endParaRPr>
          </a:p>
          <a:p>
            <a:pPr>
              <a:spcBef>
                <a:spcPts val="1000"/>
              </a:spcBef>
            </a:pPr>
            <a:r>
              <a:rPr lang="en-US" sz="1400" b="1" dirty="0">
                <a:solidFill>
                  <a:srgbClr val="4D4D4F"/>
                </a:solidFill>
              </a:rPr>
              <a:t>Ricardo Ortiz</a:t>
            </a:r>
          </a:p>
          <a:p>
            <a:pPr>
              <a:lnSpc>
                <a:spcPct val="80000"/>
              </a:lnSpc>
            </a:pPr>
            <a:r>
              <a:rPr lang="en-US" sz="1400" dirty="0">
                <a:solidFill>
                  <a:srgbClr val="4D4D4F"/>
                </a:solidFill>
              </a:rPr>
              <a:t>Participant Engagement Coordinator| </a:t>
            </a:r>
            <a:r>
              <a:rPr lang="en-US" sz="1400" dirty="0">
                <a:solidFill>
                  <a:srgbClr val="4D4D4F"/>
                </a:solidFill>
                <a:hlinkClick r:id="rId10"/>
              </a:rPr>
              <a:t>rortiz@fairfoodnetwork.org</a:t>
            </a:r>
            <a:r>
              <a:rPr lang="en-US" sz="1400" dirty="0">
                <a:solidFill>
                  <a:srgbClr val="4D4D4F"/>
                </a:solidFill>
              </a:rPr>
              <a:t> </a:t>
            </a:r>
          </a:p>
          <a:p>
            <a:pPr>
              <a:spcBef>
                <a:spcPts val="1000"/>
              </a:spcBef>
            </a:pPr>
            <a:r>
              <a:rPr lang="en-US" sz="1400" b="1" dirty="0">
                <a:solidFill>
                  <a:srgbClr val="4D4D4F"/>
                </a:solidFill>
              </a:rPr>
              <a:t>Holly Parker</a:t>
            </a:r>
          </a:p>
          <a:p>
            <a:pPr>
              <a:lnSpc>
                <a:spcPct val="80000"/>
              </a:lnSpc>
            </a:pPr>
            <a:r>
              <a:rPr lang="en-US" sz="1400" dirty="0">
                <a:solidFill>
                  <a:srgbClr val="4D4D4F"/>
                </a:solidFill>
              </a:rPr>
              <a:t>Senior Director of Programs| </a:t>
            </a:r>
            <a:r>
              <a:rPr lang="en-US" sz="1400" dirty="0">
                <a:solidFill>
                  <a:srgbClr val="4D4D4F"/>
                </a:solidFill>
                <a:hlinkClick r:id="rId11"/>
              </a:rPr>
              <a:t>hparker@fairfoodnetwork.org</a:t>
            </a:r>
            <a:endParaRPr lang="en-US" sz="1400" dirty="0">
              <a:solidFill>
                <a:srgbClr val="4D4D4F"/>
              </a:solidFill>
            </a:endParaRPr>
          </a:p>
        </p:txBody>
      </p:sp>
    </p:spTree>
    <p:extLst>
      <p:ext uri="{BB962C8B-B14F-4D97-AF65-F5344CB8AC3E}">
        <p14:creationId xmlns:p14="http://schemas.microsoft.com/office/powerpoint/2010/main" val="4069507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CF7D2FE-41F3-D646-95C9-DA934AE7F76D}"/>
              </a:ext>
            </a:extLst>
          </p:cNvPr>
          <p:cNvSpPr>
            <a:spLocks noGrp="1"/>
          </p:cNvSpPr>
          <p:nvPr>
            <p:ph idx="1"/>
          </p:nvPr>
        </p:nvSpPr>
        <p:spPr>
          <a:xfrm>
            <a:off x="1031572" y="1816076"/>
            <a:ext cx="6385529" cy="4804473"/>
          </a:xfrm>
        </p:spPr>
        <p:txBody>
          <a:bodyPr>
            <a:noAutofit/>
          </a:bodyPr>
          <a:lstStyle/>
          <a:p>
            <a:pPr marL="617220" marR="0" lvl="2" indent="-342900">
              <a:lnSpc>
                <a:spcPct val="107000"/>
              </a:lnSpc>
              <a:spcBef>
                <a:spcPts val="800"/>
              </a:spcBef>
              <a:spcAft>
                <a:spcPts val="600"/>
              </a:spcAft>
              <a:buFont typeface="Wingdings" panose="05000000000000000000" pitchFamily="2" charset="2"/>
              <a:buChar char="§"/>
            </a:pPr>
            <a:r>
              <a:rPr lang="en-US" sz="2200" dirty="0">
                <a:solidFill>
                  <a:srgbClr val="424242"/>
                </a:solidFill>
                <a:ea typeface="Helvetica Neue" panose="02000503000000020004" pitchFamily="2" charset="0"/>
                <a:cs typeface="Helvetica Neue" panose="02000503000000020004" pitchFamily="2" charset="0"/>
              </a:rPr>
              <a:t> </a:t>
            </a:r>
            <a:r>
              <a:rPr lang="en-US" sz="2400" dirty="0">
                <a:effectLst/>
                <a:latin typeface="Calibri" panose="020F0502020204030204" pitchFamily="34" charset="0"/>
                <a:ea typeface="Calibri" panose="020F0502020204030204" pitchFamily="34" charset="0"/>
                <a:cs typeface="Arial" panose="020B0604020202020204" pitchFamily="34" charset="0"/>
              </a:rPr>
              <a:t>Welcome</a:t>
            </a:r>
          </a:p>
          <a:p>
            <a:pPr marL="731520" marR="0" lvl="2" indent="-457200">
              <a:lnSpc>
                <a:spcPct val="107000"/>
              </a:lnSpc>
              <a:spcBef>
                <a:spcPts val="600"/>
              </a:spcBef>
              <a:spcAft>
                <a:spcPts val="6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Arial" panose="020B0604020202020204" pitchFamily="34" charset="0"/>
              </a:rPr>
              <a:t>P-EBT</a:t>
            </a:r>
          </a:p>
          <a:p>
            <a:pPr marL="731520" lvl="2" indent="-457200">
              <a:lnSpc>
                <a:spcPct val="107000"/>
              </a:lnSpc>
              <a:spcBef>
                <a:spcPts val="600"/>
              </a:spcBef>
              <a:spcAft>
                <a:spcPts val="6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Arial" panose="020B0604020202020204" pitchFamily="34" charset="0"/>
              </a:rPr>
              <a:t>Double Up First Quarter Results</a:t>
            </a:r>
          </a:p>
          <a:p>
            <a:pPr marL="731520" lvl="2" indent="-457200">
              <a:lnSpc>
                <a:spcPct val="107000"/>
              </a:lnSpc>
              <a:spcBef>
                <a:spcPts val="600"/>
              </a:spcBef>
              <a:spcAft>
                <a:spcPts val="6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Arial" panose="020B0604020202020204" pitchFamily="34" charset="0"/>
              </a:rPr>
              <a:t>Taste the Local Difference</a:t>
            </a:r>
          </a:p>
          <a:p>
            <a:pPr marL="731520" marR="0" lvl="2" indent="-457200">
              <a:lnSpc>
                <a:spcPct val="107000"/>
              </a:lnSpc>
              <a:spcBef>
                <a:spcPts val="600"/>
              </a:spcBef>
              <a:spcAft>
                <a:spcPts val="6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Arial" panose="020B0604020202020204" pitchFamily="34" charset="0"/>
              </a:rPr>
              <a:t>Double Up Tech Talk</a:t>
            </a:r>
          </a:p>
          <a:p>
            <a:pPr marL="731520" marR="0" lvl="2" indent="-457200">
              <a:lnSpc>
                <a:spcPct val="107000"/>
              </a:lnSpc>
              <a:spcBef>
                <a:spcPts val="600"/>
              </a:spcBef>
              <a:spcAft>
                <a:spcPts val="6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Arial" panose="020B0604020202020204" pitchFamily="34" charset="0"/>
              </a:rPr>
              <a:t>Outreach &amp; Engagement</a:t>
            </a:r>
          </a:p>
          <a:p>
            <a:pPr marL="731520" marR="0" lvl="2" indent="-457200">
              <a:lnSpc>
                <a:spcPct val="107000"/>
              </a:lnSpc>
              <a:spcBef>
                <a:spcPts val="600"/>
              </a:spcBef>
              <a:spcAft>
                <a:spcPts val="60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Arial" panose="020B0604020202020204" pitchFamily="34" charset="0"/>
              </a:rPr>
              <a:t>Retailer Questions</a:t>
            </a:r>
          </a:p>
          <a:p>
            <a:endParaRPr lang="en-US" sz="2200" dirty="0">
              <a:solidFill>
                <a:srgbClr val="424242"/>
              </a:solidFill>
              <a:ea typeface="Helvetica Neue" panose="02000503000000020004" pitchFamily="2" charset="0"/>
              <a:cs typeface="Helvetica Neue" panose="02000503000000020004" pitchFamily="2" charset="0"/>
            </a:endParaRPr>
          </a:p>
        </p:txBody>
      </p:sp>
      <p:sp>
        <p:nvSpPr>
          <p:cNvPr id="10" name="Right Triangle 9">
            <a:extLst>
              <a:ext uri="{FF2B5EF4-FFF2-40B4-BE49-F238E27FC236}">
                <a16:creationId xmlns:a16="http://schemas.microsoft.com/office/drawing/2014/main" id="{587459D1-E06C-448F-A07A-E50F3D47BAB8}"/>
              </a:ext>
            </a:extLst>
          </p:cNvPr>
          <p:cNvSpPr/>
          <p:nvPr/>
        </p:nvSpPr>
        <p:spPr>
          <a:xfrm rot="10800000">
            <a:off x="10666546" y="95439"/>
            <a:ext cx="1515928" cy="151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8DFE43E1-7D19-4BB1-8067-9018169E4450}"/>
              </a:ext>
            </a:extLst>
          </p:cNvPr>
          <p:cNvSpPr txBox="1">
            <a:spLocks/>
          </p:cNvSpPr>
          <p:nvPr/>
        </p:nvSpPr>
        <p:spPr>
          <a:xfrm>
            <a:off x="838199" y="429910"/>
            <a:ext cx="8668110" cy="11487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8A266"/>
                </a:solidFill>
                <a:latin typeface="+mj-lt"/>
                <a:ea typeface="+mj-ea"/>
                <a:cs typeface="+mj-cs"/>
              </a:defRPr>
            </a:lvl1pPr>
          </a:lstStyle>
          <a:p>
            <a:r>
              <a:rPr lang="en-US" b="1" dirty="0">
                <a:solidFill>
                  <a:srgbClr val="4D4D4D"/>
                </a:solidFill>
                <a:latin typeface="+mn-lt"/>
              </a:rPr>
              <a:t>Today’s Agenda</a:t>
            </a:r>
            <a:endParaRPr lang="en-US" b="1" dirty="0">
              <a:solidFill>
                <a:srgbClr val="4D4D4D"/>
              </a:solidFill>
            </a:endParaRPr>
          </a:p>
        </p:txBody>
      </p:sp>
      <p:pic>
        <p:nvPicPr>
          <p:cNvPr id="6" name="Picture 5" descr="Graphical user interface, website&#10;&#10;Description automatically generated">
            <a:extLst>
              <a:ext uri="{FF2B5EF4-FFF2-40B4-BE49-F238E27FC236}">
                <a16:creationId xmlns:a16="http://schemas.microsoft.com/office/drawing/2014/main" id="{B5C0528E-F657-478F-8BF6-6E762E688A1E}"/>
              </a:ext>
            </a:extLst>
          </p:cNvPr>
          <p:cNvPicPr>
            <a:picLocks noChangeAspect="1"/>
          </p:cNvPicPr>
          <p:nvPr/>
        </p:nvPicPr>
        <p:blipFill>
          <a:blip r:embed="rId3"/>
          <a:stretch>
            <a:fillRect/>
          </a:stretch>
        </p:blipFill>
        <p:spPr>
          <a:xfrm>
            <a:off x="7610474" y="0"/>
            <a:ext cx="4572000" cy="6858000"/>
          </a:xfrm>
          <a:prstGeom prst="rect">
            <a:avLst/>
          </a:prstGeom>
        </p:spPr>
      </p:pic>
    </p:spTree>
    <p:extLst>
      <p:ext uri="{BB962C8B-B14F-4D97-AF65-F5344CB8AC3E}">
        <p14:creationId xmlns:p14="http://schemas.microsoft.com/office/powerpoint/2010/main" val="16915772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87459D1-E06C-448F-A07A-E50F3D47BAB8}"/>
              </a:ext>
            </a:extLst>
          </p:cNvPr>
          <p:cNvSpPr/>
          <p:nvPr/>
        </p:nvSpPr>
        <p:spPr>
          <a:xfrm rot="10800000">
            <a:off x="10666546" y="95439"/>
            <a:ext cx="1515928" cy="151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Text&#10;&#10;Description automatically generated with medium confidence">
            <a:extLst>
              <a:ext uri="{FF2B5EF4-FFF2-40B4-BE49-F238E27FC236}">
                <a16:creationId xmlns:a16="http://schemas.microsoft.com/office/drawing/2014/main" id="{73D9330B-7D15-4978-9EE3-1BEAA41089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0032" y="2107194"/>
            <a:ext cx="7351936" cy="4015596"/>
          </a:xfrm>
        </p:spPr>
      </p:pic>
      <p:sp>
        <p:nvSpPr>
          <p:cNvPr id="11" name="Title 1">
            <a:extLst>
              <a:ext uri="{FF2B5EF4-FFF2-40B4-BE49-F238E27FC236}">
                <a16:creationId xmlns:a16="http://schemas.microsoft.com/office/drawing/2014/main" id="{FA8AE206-ED53-47AE-A2FC-58DC574B6E16}"/>
              </a:ext>
            </a:extLst>
          </p:cNvPr>
          <p:cNvSpPr>
            <a:spLocks noGrp="1"/>
          </p:cNvSpPr>
          <p:nvPr>
            <p:ph type="title"/>
          </p:nvPr>
        </p:nvSpPr>
        <p:spPr>
          <a:xfrm>
            <a:off x="903112" y="632178"/>
            <a:ext cx="10450689" cy="881662"/>
          </a:xfrm>
        </p:spPr>
        <p:txBody>
          <a:bodyPr>
            <a:normAutofit/>
          </a:bodyPr>
          <a:lstStyle/>
          <a:p>
            <a:r>
              <a:rPr lang="en-US" sz="3600" dirty="0">
                <a:solidFill>
                  <a:srgbClr val="4D4C4F"/>
                </a:solidFill>
              </a:rPr>
              <a:t>P-EBT and Double Up Impact</a:t>
            </a:r>
          </a:p>
        </p:txBody>
      </p:sp>
    </p:spTree>
    <p:extLst>
      <p:ext uri="{BB962C8B-B14F-4D97-AF65-F5344CB8AC3E}">
        <p14:creationId xmlns:p14="http://schemas.microsoft.com/office/powerpoint/2010/main" val="398871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5DA88-3F52-3C46-8521-D4C6547AE2CF}"/>
              </a:ext>
            </a:extLst>
          </p:cNvPr>
          <p:cNvPicPr>
            <a:picLocks noChangeAspect="1"/>
          </p:cNvPicPr>
          <p:nvPr/>
        </p:nvPicPr>
        <p:blipFill rotWithShape="1">
          <a:blip r:embed="rId3"/>
          <a:srcRect t="1" b="15538"/>
          <a:stretch/>
        </p:blipFill>
        <p:spPr>
          <a:xfrm>
            <a:off x="0" y="-1"/>
            <a:ext cx="12192000" cy="6858001"/>
          </a:xfrm>
          <a:prstGeom prst="rect">
            <a:avLst/>
          </a:prstGeom>
        </p:spPr>
      </p:pic>
      <p:sp>
        <p:nvSpPr>
          <p:cNvPr id="5" name="Rectangle: Single Corner Snipped 10">
            <a:extLst>
              <a:ext uri="{FF2B5EF4-FFF2-40B4-BE49-F238E27FC236}">
                <a16:creationId xmlns:a16="http://schemas.microsoft.com/office/drawing/2014/main" id="{C1D2B1DE-FEAF-F544-8E96-568212713ED0}"/>
              </a:ext>
            </a:extLst>
          </p:cNvPr>
          <p:cNvSpPr/>
          <p:nvPr/>
        </p:nvSpPr>
        <p:spPr>
          <a:xfrm>
            <a:off x="0" y="-1"/>
            <a:ext cx="12192000" cy="6858000"/>
          </a:xfrm>
          <a:prstGeom prst="snip1Rect">
            <a:avLst>
              <a:gd name="adj" fmla="val 0"/>
            </a:avLst>
          </a:prstGeom>
          <a:solidFill>
            <a:srgbClr val="70CAC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st Participant…">
            <a:extLst>
              <a:ext uri="{FF2B5EF4-FFF2-40B4-BE49-F238E27FC236}">
                <a16:creationId xmlns:a16="http://schemas.microsoft.com/office/drawing/2014/main" id="{8E8FBA6D-33CE-2A46-971C-41AA0D527D38}"/>
              </a:ext>
            </a:extLst>
          </p:cNvPr>
          <p:cNvSpPr txBox="1"/>
          <p:nvPr/>
        </p:nvSpPr>
        <p:spPr>
          <a:xfrm>
            <a:off x="1270307" y="1765787"/>
            <a:ext cx="10131701" cy="281102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9100">
                <a:solidFill>
                  <a:srgbClr val="763F9C"/>
                </a:solidFill>
                <a:latin typeface="Sentinel Black"/>
                <a:ea typeface="Sentinel Black"/>
                <a:cs typeface="Sentinel Black"/>
                <a:sym typeface="Sentinel Black"/>
              </a:defRPr>
            </a:pPr>
            <a:r>
              <a:rPr lang="en-US" sz="4000" b="1" dirty="0">
                <a:solidFill>
                  <a:schemeClr val="bg1"/>
                </a:solidFill>
                <a:latin typeface="Georgia" panose="02040502050405020303" pitchFamily="18" charset="0"/>
              </a:rPr>
              <a:t>Reporting</a:t>
            </a:r>
          </a:p>
          <a:p>
            <a:pPr>
              <a:defRPr sz="9100">
                <a:solidFill>
                  <a:srgbClr val="763F9C"/>
                </a:solidFill>
                <a:latin typeface="Sentinel Black"/>
                <a:ea typeface="Sentinel Black"/>
                <a:cs typeface="Sentinel Black"/>
                <a:sym typeface="Sentinel Black"/>
              </a:defRPr>
            </a:pPr>
            <a:endParaRPr lang="en-US" sz="4000" b="1" dirty="0">
              <a:solidFill>
                <a:schemeClr val="bg1"/>
              </a:solidFill>
              <a:latin typeface="Georgia" panose="02040502050405020303" pitchFamily="18" charset="0"/>
            </a:endParaRPr>
          </a:p>
          <a:p>
            <a:pPr>
              <a:defRPr sz="9100">
                <a:solidFill>
                  <a:srgbClr val="763F9C"/>
                </a:solidFill>
                <a:latin typeface="Sentinel Black"/>
                <a:ea typeface="Sentinel Black"/>
                <a:cs typeface="Sentinel Black"/>
                <a:sym typeface="Sentinel Black"/>
              </a:defRPr>
            </a:pPr>
            <a:r>
              <a:rPr lang="en-US" sz="3200" dirty="0">
                <a:solidFill>
                  <a:schemeClr val="bg1"/>
                </a:solidFill>
                <a:latin typeface="Georgia" panose="02040502050405020303" pitchFamily="18" charset="0"/>
              </a:rPr>
              <a:t>Kendra Valkema</a:t>
            </a:r>
          </a:p>
          <a:p>
            <a:pPr>
              <a:defRPr sz="9100">
                <a:solidFill>
                  <a:srgbClr val="763F9C"/>
                </a:solidFill>
                <a:latin typeface="Sentinel Black"/>
                <a:ea typeface="Sentinel Black"/>
                <a:cs typeface="Sentinel Black"/>
                <a:sym typeface="Sentinel Black"/>
              </a:defRPr>
            </a:pPr>
            <a:r>
              <a:rPr lang="en-US" sz="3200" dirty="0">
                <a:solidFill>
                  <a:schemeClr val="bg1"/>
                </a:solidFill>
                <a:latin typeface="Georgia" panose="02040502050405020303" pitchFamily="18" charset="0"/>
              </a:rPr>
              <a:t>Information Manager</a:t>
            </a:r>
          </a:p>
          <a:p>
            <a:pPr>
              <a:defRPr sz="9100">
                <a:solidFill>
                  <a:srgbClr val="763F9C"/>
                </a:solidFill>
                <a:latin typeface="Sentinel Black"/>
                <a:ea typeface="Sentinel Black"/>
                <a:cs typeface="Sentinel Black"/>
                <a:sym typeface="Sentinel Black"/>
              </a:defRPr>
            </a:pPr>
            <a:r>
              <a:rPr lang="en-US" sz="3200" dirty="0">
                <a:solidFill>
                  <a:schemeClr val="bg1"/>
                </a:solidFill>
                <a:latin typeface="Georgia" panose="02040502050405020303" pitchFamily="18" charset="0"/>
              </a:rPr>
              <a:t>kvalkema@fairfoodnetwork.org</a:t>
            </a:r>
            <a:endParaRPr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09096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26A868-7243-8240-9940-1E2C7B0D54A6}"/>
              </a:ext>
            </a:extLst>
          </p:cNvPr>
          <p:cNvSpPr>
            <a:spLocks noGrp="1"/>
          </p:cNvSpPr>
          <p:nvPr>
            <p:ph type="title"/>
          </p:nvPr>
        </p:nvSpPr>
        <p:spPr>
          <a:xfrm>
            <a:off x="903110" y="632178"/>
            <a:ext cx="10450689" cy="881662"/>
          </a:xfrm>
        </p:spPr>
        <p:txBody>
          <a:bodyPr>
            <a:normAutofit/>
          </a:bodyPr>
          <a:lstStyle/>
          <a:p>
            <a:r>
              <a:rPr lang="en-US" sz="3600" dirty="0">
                <a:solidFill>
                  <a:srgbClr val="4D4C4F"/>
                </a:solidFill>
              </a:rPr>
              <a:t>Monthly Reports</a:t>
            </a:r>
          </a:p>
        </p:txBody>
      </p:sp>
      <p:pic>
        <p:nvPicPr>
          <p:cNvPr id="3" name="Picture 2">
            <a:extLst>
              <a:ext uri="{FF2B5EF4-FFF2-40B4-BE49-F238E27FC236}">
                <a16:creationId xmlns:a16="http://schemas.microsoft.com/office/drawing/2014/main" id="{38550733-B4E3-4799-872B-2CEB409E339E}"/>
              </a:ext>
            </a:extLst>
          </p:cNvPr>
          <p:cNvPicPr>
            <a:picLocks noChangeAspect="1"/>
          </p:cNvPicPr>
          <p:nvPr/>
        </p:nvPicPr>
        <p:blipFill rotWithShape="1">
          <a:blip r:embed="rId3"/>
          <a:srcRect r="195" b="1"/>
          <a:stretch/>
        </p:blipFill>
        <p:spPr>
          <a:xfrm>
            <a:off x="7250654" y="1936376"/>
            <a:ext cx="4435735" cy="4299923"/>
          </a:xfrm>
          <a:prstGeom prst="rect">
            <a:avLst/>
          </a:prstGeom>
        </p:spPr>
      </p:pic>
      <p:sp>
        <p:nvSpPr>
          <p:cNvPr id="5" name="TextBox 4">
            <a:extLst>
              <a:ext uri="{FF2B5EF4-FFF2-40B4-BE49-F238E27FC236}">
                <a16:creationId xmlns:a16="http://schemas.microsoft.com/office/drawing/2014/main" id="{01258FCF-AAB8-4A05-8817-1E374ECAE2FC}"/>
              </a:ext>
            </a:extLst>
          </p:cNvPr>
          <p:cNvSpPr txBox="1"/>
          <p:nvPr/>
        </p:nvSpPr>
        <p:spPr>
          <a:xfrm>
            <a:off x="903110" y="2427344"/>
            <a:ext cx="6094206" cy="2800767"/>
          </a:xfrm>
          <a:prstGeom prst="rect">
            <a:avLst/>
          </a:prstGeom>
          <a:noFill/>
        </p:spPr>
        <p:txBody>
          <a:bodyPr wrap="square">
            <a:spAutoFit/>
          </a:bodyPr>
          <a:lstStyle/>
          <a:p>
            <a:pPr marL="342900" indent="-228600">
              <a:spcBef>
                <a:spcPts val="600"/>
              </a:spcBef>
              <a:spcAft>
                <a:spcPts val="1200"/>
              </a:spcAft>
              <a:buFont typeface="Arial" panose="020B0604020202020204" pitchFamily="34" charset="0"/>
              <a:buChar char="•"/>
            </a:pPr>
            <a:r>
              <a:rPr lang="en-US" sz="2400" dirty="0">
                <a:solidFill>
                  <a:schemeClr val="tx1"/>
                </a:solidFill>
                <a:latin typeface="+mj-lt"/>
              </a:rPr>
              <a:t>Online form due by the</a:t>
            </a:r>
            <a:r>
              <a:rPr lang="en-US" sz="2400" b="1" dirty="0">
                <a:solidFill>
                  <a:srgbClr val="4D4D4D"/>
                </a:solidFill>
                <a:latin typeface="+mj-lt"/>
              </a:rPr>
              <a:t> </a:t>
            </a:r>
            <a:r>
              <a:rPr lang="en-US" sz="2400" b="1" dirty="0">
                <a:solidFill>
                  <a:srgbClr val="00A268"/>
                </a:solidFill>
                <a:latin typeface="+mj-lt"/>
              </a:rPr>
              <a:t>8</a:t>
            </a:r>
            <a:r>
              <a:rPr lang="en-US" sz="2400" b="1" baseline="30000" dirty="0">
                <a:solidFill>
                  <a:srgbClr val="00A268"/>
                </a:solidFill>
                <a:latin typeface="+mj-lt"/>
              </a:rPr>
              <a:t>th</a:t>
            </a:r>
            <a:r>
              <a:rPr lang="en-US" sz="2400" b="1" dirty="0">
                <a:solidFill>
                  <a:srgbClr val="00A268"/>
                </a:solidFill>
                <a:latin typeface="+mj-lt"/>
              </a:rPr>
              <a:t> of every month</a:t>
            </a:r>
          </a:p>
          <a:p>
            <a:pPr marL="342900" indent="-228600">
              <a:spcBef>
                <a:spcPts val="600"/>
              </a:spcBef>
              <a:spcAft>
                <a:spcPts val="1200"/>
              </a:spcAft>
              <a:buFont typeface="Arial" panose="020B0604020202020204" pitchFamily="34" charset="0"/>
              <a:buChar char="•"/>
            </a:pPr>
            <a:r>
              <a:rPr lang="en-US" sz="2400" dirty="0">
                <a:solidFill>
                  <a:schemeClr val="tx1"/>
                </a:solidFill>
                <a:latin typeface="+mj-lt"/>
              </a:rPr>
              <a:t>Reports must include the supporting documents for all dollar amounts</a:t>
            </a:r>
          </a:p>
          <a:p>
            <a:pPr marL="342900" indent="-228600">
              <a:spcBef>
                <a:spcPts val="600"/>
              </a:spcBef>
              <a:spcAft>
                <a:spcPts val="600"/>
              </a:spcAft>
              <a:buFont typeface="Arial" panose="020B0604020202020204" pitchFamily="34" charset="0"/>
              <a:buChar char="•"/>
            </a:pPr>
            <a:r>
              <a:rPr lang="en-US" sz="2400" dirty="0">
                <a:solidFill>
                  <a:schemeClr val="tx1"/>
                </a:solidFill>
                <a:latin typeface="+mj-lt"/>
              </a:rPr>
              <a:t>Please submit one report</a:t>
            </a:r>
          </a:p>
          <a:p>
            <a:pPr marL="571500" lvl="1"/>
            <a:r>
              <a:rPr lang="en-US" sz="2000" dirty="0">
                <a:solidFill>
                  <a:schemeClr val="tx1"/>
                </a:solidFill>
                <a:latin typeface="+mj-lt"/>
              </a:rPr>
              <a:t>If you need to change a report after submitting, contact Kendra at </a:t>
            </a:r>
            <a:r>
              <a:rPr lang="en-US" sz="2000" dirty="0">
                <a:latin typeface="+mj-lt"/>
                <a:hlinkClick r:id="rId4"/>
              </a:rPr>
              <a:t>kvalkema@fairfoodnetwork.org</a:t>
            </a:r>
            <a:r>
              <a:rPr lang="en-US" sz="2000" dirty="0">
                <a:latin typeface="+mj-lt"/>
              </a:rPr>
              <a:t> </a:t>
            </a:r>
          </a:p>
        </p:txBody>
      </p:sp>
    </p:spTree>
    <p:extLst>
      <p:ext uri="{BB962C8B-B14F-4D97-AF65-F5344CB8AC3E}">
        <p14:creationId xmlns:p14="http://schemas.microsoft.com/office/powerpoint/2010/main" val="11415205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26A868-7243-8240-9940-1E2C7B0D54A6}"/>
              </a:ext>
            </a:extLst>
          </p:cNvPr>
          <p:cNvSpPr>
            <a:spLocks noGrp="1"/>
          </p:cNvSpPr>
          <p:nvPr>
            <p:ph type="title"/>
          </p:nvPr>
        </p:nvSpPr>
        <p:spPr>
          <a:xfrm>
            <a:off x="903110" y="632178"/>
            <a:ext cx="10450689" cy="881662"/>
          </a:xfrm>
        </p:spPr>
        <p:txBody>
          <a:bodyPr>
            <a:normAutofit/>
          </a:bodyPr>
          <a:lstStyle/>
          <a:p>
            <a:r>
              <a:rPr lang="en-US" sz="3600" dirty="0">
                <a:solidFill>
                  <a:srgbClr val="4D4C4F"/>
                </a:solidFill>
              </a:rPr>
              <a:t>On Time </a:t>
            </a:r>
            <a:r>
              <a:rPr lang="en-US" sz="3600" dirty="0"/>
              <a:t>Monthly</a:t>
            </a:r>
            <a:r>
              <a:rPr lang="en-US" sz="3600" dirty="0">
                <a:solidFill>
                  <a:srgbClr val="4D4C4F"/>
                </a:solidFill>
              </a:rPr>
              <a:t> Reporting</a:t>
            </a:r>
          </a:p>
        </p:txBody>
      </p:sp>
      <p:sp>
        <p:nvSpPr>
          <p:cNvPr id="6" name="Content Placeholder 4">
            <a:extLst>
              <a:ext uri="{FF2B5EF4-FFF2-40B4-BE49-F238E27FC236}">
                <a16:creationId xmlns:a16="http://schemas.microsoft.com/office/drawing/2014/main" id="{C37B59D7-F235-4B72-A7B0-3FA0037914B5}"/>
              </a:ext>
            </a:extLst>
          </p:cNvPr>
          <p:cNvSpPr txBox="1">
            <a:spLocks noGrp="1"/>
          </p:cNvSpPr>
          <p:nvPr>
            <p:ph idx="1"/>
          </p:nvPr>
        </p:nvSpPr>
        <p:spPr>
          <a:xfrm>
            <a:off x="1240268" y="2464286"/>
            <a:ext cx="5910428" cy="29136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000" kern="1200">
                <a:solidFill>
                  <a:srgbClr val="4D4D4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rgbClr val="4D4D4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rgbClr val="4D4D4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4D4D4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4D4D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28600">
              <a:spcBef>
                <a:spcPts val="1200"/>
              </a:spcBef>
              <a:spcAft>
                <a:spcPts val="600"/>
              </a:spcAft>
              <a:buFont typeface="Arial" panose="020B0604020202020204" pitchFamily="34" charset="0"/>
              <a:buChar char="•"/>
            </a:pPr>
            <a:r>
              <a:rPr lang="en-US" sz="2400" dirty="0">
                <a:solidFill>
                  <a:schemeClr val="tx1"/>
                </a:solidFill>
                <a:latin typeface="+mj-lt"/>
              </a:rPr>
              <a:t>To accurately </a:t>
            </a:r>
            <a:r>
              <a:rPr lang="en-US" sz="2400" b="1" dirty="0">
                <a:solidFill>
                  <a:schemeClr val="tx1"/>
                </a:solidFill>
                <a:latin typeface="+mj-lt"/>
              </a:rPr>
              <a:t>reimburse</a:t>
            </a:r>
            <a:r>
              <a:rPr lang="en-US" sz="2400" dirty="0">
                <a:solidFill>
                  <a:schemeClr val="tx1"/>
                </a:solidFill>
                <a:latin typeface="+mj-lt"/>
              </a:rPr>
              <a:t> you. </a:t>
            </a:r>
          </a:p>
          <a:p>
            <a:pPr marL="342900" indent="-228600">
              <a:spcBef>
                <a:spcPts val="1200"/>
              </a:spcBef>
              <a:spcAft>
                <a:spcPts val="600"/>
              </a:spcAft>
              <a:buFont typeface="Arial" panose="020B0604020202020204" pitchFamily="34" charset="0"/>
              <a:buChar char="•"/>
            </a:pPr>
            <a:r>
              <a:rPr lang="en-US" sz="2400" dirty="0">
                <a:solidFill>
                  <a:schemeClr val="tx1"/>
                </a:solidFill>
                <a:latin typeface="+mj-lt"/>
              </a:rPr>
              <a:t>To track the progress your store is making on your contract.</a:t>
            </a:r>
          </a:p>
          <a:p>
            <a:pPr marL="342900" indent="-228600">
              <a:spcBef>
                <a:spcPts val="1200"/>
              </a:spcBef>
              <a:spcAft>
                <a:spcPts val="600"/>
              </a:spcAft>
              <a:buFont typeface="Arial" panose="020B0604020202020204" pitchFamily="34" charset="0"/>
              <a:buChar char="•"/>
            </a:pPr>
            <a:r>
              <a:rPr lang="en-US" sz="2400" dirty="0">
                <a:solidFill>
                  <a:schemeClr val="tx1"/>
                </a:solidFill>
                <a:latin typeface="+mj-lt"/>
              </a:rPr>
              <a:t>If Double Up spending is higher than expected at your store, we will increase your contract amount.</a:t>
            </a:r>
          </a:p>
        </p:txBody>
      </p:sp>
      <p:sp>
        <p:nvSpPr>
          <p:cNvPr id="7" name="TextBox 6">
            <a:extLst>
              <a:ext uri="{FF2B5EF4-FFF2-40B4-BE49-F238E27FC236}">
                <a16:creationId xmlns:a16="http://schemas.microsoft.com/office/drawing/2014/main" id="{5A8AF8C1-220B-4850-AADD-F84B24C6E832}"/>
              </a:ext>
            </a:extLst>
          </p:cNvPr>
          <p:cNvSpPr txBox="1"/>
          <p:nvPr/>
        </p:nvSpPr>
        <p:spPr>
          <a:xfrm>
            <a:off x="763793" y="1847330"/>
            <a:ext cx="6863378" cy="523220"/>
          </a:xfrm>
          <a:prstGeom prst="rect">
            <a:avLst/>
          </a:prstGeom>
          <a:noFill/>
        </p:spPr>
        <p:txBody>
          <a:bodyPr wrap="square">
            <a:spAutoFit/>
          </a:bodyPr>
          <a:lstStyle/>
          <a:p>
            <a:pPr marL="114300"/>
            <a:r>
              <a:rPr lang="en-US" sz="2800" b="1" kern="1200" dirty="0">
                <a:solidFill>
                  <a:srgbClr val="ECB21E"/>
                </a:solidFill>
                <a:latin typeface="+mn-lt"/>
                <a:ea typeface="+mj-ea"/>
                <a:cs typeface="+mj-cs"/>
              </a:rPr>
              <a:t>Why accurate reports are needed on time:</a:t>
            </a:r>
            <a:endParaRPr lang="en-US" sz="2800" dirty="0">
              <a:solidFill>
                <a:srgbClr val="ECB21E"/>
              </a:solidFill>
              <a:latin typeface="+mj-lt"/>
            </a:endParaRPr>
          </a:p>
        </p:txBody>
      </p:sp>
      <p:pic>
        <p:nvPicPr>
          <p:cNvPr id="8" name="Graphic 7" descr="Transfer1">
            <a:extLst>
              <a:ext uri="{FF2B5EF4-FFF2-40B4-BE49-F238E27FC236}">
                <a16:creationId xmlns:a16="http://schemas.microsoft.com/office/drawing/2014/main" id="{F4E241FA-E8A2-476B-9A20-360E8C2318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7171" y="1705477"/>
            <a:ext cx="3801036" cy="3672427"/>
          </a:xfrm>
          <a:prstGeom prst="rect">
            <a:avLst/>
          </a:prstGeom>
        </p:spPr>
      </p:pic>
    </p:spTree>
    <p:extLst>
      <p:ext uri="{BB962C8B-B14F-4D97-AF65-F5344CB8AC3E}">
        <p14:creationId xmlns:p14="http://schemas.microsoft.com/office/powerpoint/2010/main" val="18636826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26A868-7243-8240-9940-1E2C7B0D54A6}"/>
              </a:ext>
            </a:extLst>
          </p:cNvPr>
          <p:cNvSpPr>
            <a:spLocks noGrp="1"/>
          </p:cNvSpPr>
          <p:nvPr>
            <p:ph type="title"/>
          </p:nvPr>
        </p:nvSpPr>
        <p:spPr>
          <a:xfrm>
            <a:off x="903110" y="632178"/>
            <a:ext cx="10450689" cy="881662"/>
          </a:xfrm>
        </p:spPr>
        <p:txBody>
          <a:bodyPr>
            <a:normAutofit/>
          </a:bodyPr>
          <a:lstStyle/>
          <a:p>
            <a:r>
              <a:rPr lang="en-US" sz="3600" dirty="0">
                <a:solidFill>
                  <a:srgbClr val="4D4C4F"/>
                </a:solidFill>
              </a:rPr>
              <a:t>New Annual Report</a:t>
            </a:r>
          </a:p>
        </p:txBody>
      </p:sp>
      <p:sp>
        <p:nvSpPr>
          <p:cNvPr id="9" name="TextBox 8">
            <a:extLst>
              <a:ext uri="{FF2B5EF4-FFF2-40B4-BE49-F238E27FC236}">
                <a16:creationId xmlns:a16="http://schemas.microsoft.com/office/drawing/2014/main" id="{6EEE7970-60E1-406D-8A0D-08607BA073A4}"/>
              </a:ext>
            </a:extLst>
          </p:cNvPr>
          <p:cNvSpPr txBox="1"/>
          <p:nvPr/>
        </p:nvSpPr>
        <p:spPr>
          <a:xfrm>
            <a:off x="1224132" y="2211412"/>
            <a:ext cx="6580990" cy="1661993"/>
          </a:xfrm>
          <a:prstGeom prst="rect">
            <a:avLst/>
          </a:prstGeom>
          <a:noFill/>
        </p:spPr>
        <p:txBody>
          <a:bodyPr wrap="square">
            <a:spAutoFit/>
          </a:bodyPr>
          <a:lstStyle/>
          <a:p>
            <a:pPr marL="342900" indent="-228600">
              <a:spcBef>
                <a:spcPts val="1200"/>
              </a:spcBef>
              <a:spcAft>
                <a:spcPts val="600"/>
              </a:spcAft>
              <a:buFont typeface="Arial" panose="020B0604020202020204" pitchFamily="34" charset="0"/>
              <a:buChar char="•"/>
            </a:pPr>
            <a:r>
              <a:rPr lang="en-US" sz="2400" dirty="0">
                <a:latin typeface="+mj-lt"/>
              </a:rPr>
              <a:t>Annual Report replacing quarterly report.</a:t>
            </a:r>
          </a:p>
          <a:p>
            <a:pPr marL="342900" indent="-228600">
              <a:spcBef>
                <a:spcPts val="1200"/>
              </a:spcBef>
              <a:spcAft>
                <a:spcPts val="600"/>
              </a:spcAft>
              <a:buFont typeface="Arial" panose="020B0604020202020204" pitchFamily="34" charset="0"/>
              <a:buChar char="•"/>
            </a:pPr>
            <a:r>
              <a:rPr lang="en-US" sz="2400" dirty="0">
                <a:latin typeface="+mj-lt"/>
              </a:rPr>
              <a:t>O</a:t>
            </a:r>
            <a:r>
              <a:rPr lang="en-US" sz="2400" dirty="0">
                <a:solidFill>
                  <a:schemeClr val="tx1"/>
                </a:solidFill>
                <a:latin typeface="+mj-lt"/>
              </a:rPr>
              <a:t>ne-time report due near the end of summer. </a:t>
            </a:r>
          </a:p>
          <a:p>
            <a:pPr marL="342900" indent="-228600">
              <a:spcBef>
                <a:spcPts val="1200"/>
              </a:spcBef>
              <a:spcAft>
                <a:spcPts val="600"/>
              </a:spcAft>
              <a:buFont typeface="Arial" panose="020B0604020202020204" pitchFamily="34" charset="0"/>
              <a:buChar char="•"/>
            </a:pPr>
            <a:r>
              <a:rPr lang="en-US" sz="2400" dirty="0">
                <a:latin typeface="+mj-lt"/>
              </a:rPr>
              <a:t>M</a:t>
            </a:r>
            <a:r>
              <a:rPr lang="en-US" sz="2400" dirty="0">
                <a:solidFill>
                  <a:schemeClr val="tx1"/>
                </a:solidFill>
                <a:latin typeface="+mj-lt"/>
              </a:rPr>
              <a:t>ore information coming soon!</a:t>
            </a:r>
          </a:p>
        </p:txBody>
      </p:sp>
      <p:pic>
        <p:nvPicPr>
          <p:cNvPr id="10" name="Picture 9">
            <a:extLst>
              <a:ext uri="{FF2B5EF4-FFF2-40B4-BE49-F238E27FC236}">
                <a16:creationId xmlns:a16="http://schemas.microsoft.com/office/drawing/2014/main" id="{7718EE57-C649-4D55-8043-D1DBBD13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718" y="1402976"/>
            <a:ext cx="3752683" cy="4463322"/>
          </a:xfrm>
          <a:prstGeom prst="rect">
            <a:avLst/>
          </a:prstGeom>
        </p:spPr>
      </p:pic>
    </p:spTree>
    <p:extLst>
      <p:ext uri="{BB962C8B-B14F-4D97-AF65-F5344CB8AC3E}">
        <p14:creationId xmlns:p14="http://schemas.microsoft.com/office/powerpoint/2010/main" val="24605467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CF7D2FE-41F3-D646-95C9-DA934AE7F76D}"/>
              </a:ext>
            </a:extLst>
          </p:cNvPr>
          <p:cNvSpPr>
            <a:spLocks noGrp="1"/>
          </p:cNvSpPr>
          <p:nvPr>
            <p:ph idx="1"/>
          </p:nvPr>
        </p:nvSpPr>
        <p:spPr>
          <a:xfrm>
            <a:off x="903111" y="1727200"/>
            <a:ext cx="3322900" cy="4189506"/>
          </a:xfrm>
        </p:spPr>
        <p:txBody>
          <a:bodyPr>
            <a:noAutofit/>
          </a:bodyPr>
          <a:lstStyle/>
          <a:p>
            <a:r>
              <a:rPr lang="en-US" sz="2200" dirty="0">
                <a:solidFill>
                  <a:srgbClr val="424242"/>
                </a:solidFill>
              </a:rPr>
              <a:t>Last year your stores saw record Double Up activity. </a:t>
            </a:r>
          </a:p>
          <a:p>
            <a:r>
              <a:rPr lang="en-US" sz="2200" dirty="0">
                <a:solidFill>
                  <a:srgbClr val="424242"/>
                </a:solidFill>
              </a:rPr>
              <a:t>We are continuing to see that trend in both earning and spending. </a:t>
            </a:r>
          </a:p>
          <a:p>
            <a:r>
              <a:rPr lang="en-US" sz="2200" dirty="0">
                <a:solidFill>
                  <a:srgbClr val="424242"/>
                </a:solidFill>
              </a:rPr>
              <a:t>The earning limit is still lifted.</a:t>
            </a:r>
          </a:p>
          <a:p>
            <a:r>
              <a:rPr lang="en-US" sz="2200" dirty="0">
                <a:solidFill>
                  <a:srgbClr val="424242"/>
                </a:solidFill>
              </a:rPr>
              <a:t>We encourage you to find ways to engage your shoppers to spend Double Up they have earned.</a:t>
            </a:r>
          </a:p>
        </p:txBody>
      </p:sp>
      <p:sp>
        <p:nvSpPr>
          <p:cNvPr id="3" name="Title 2">
            <a:extLst>
              <a:ext uri="{FF2B5EF4-FFF2-40B4-BE49-F238E27FC236}">
                <a16:creationId xmlns:a16="http://schemas.microsoft.com/office/drawing/2014/main" id="{8338C3AD-ED48-6442-8625-F32A14FD63B5}"/>
              </a:ext>
            </a:extLst>
          </p:cNvPr>
          <p:cNvSpPr>
            <a:spLocks noGrp="1"/>
          </p:cNvSpPr>
          <p:nvPr>
            <p:ph type="title"/>
          </p:nvPr>
        </p:nvSpPr>
        <p:spPr>
          <a:xfrm>
            <a:off x="903110" y="632178"/>
            <a:ext cx="10450689" cy="739422"/>
          </a:xfrm>
        </p:spPr>
        <p:txBody>
          <a:bodyPr/>
          <a:lstStyle/>
          <a:p>
            <a:r>
              <a:rPr lang="en-US" dirty="0"/>
              <a:t>COVID’s impact</a:t>
            </a:r>
          </a:p>
        </p:txBody>
      </p:sp>
      <p:graphicFrame>
        <p:nvGraphicFramePr>
          <p:cNvPr id="8" name="Chart 7">
            <a:extLst>
              <a:ext uri="{FF2B5EF4-FFF2-40B4-BE49-F238E27FC236}">
                <a16:creationId xmlns:a16="http://schemas.microsoft.com/office/drawing/2014/main" id="{739373C0-7880-424F-A10B-C18EEE86CA42}"/>
              </a:ext>
            </a:extLst>
          </p:cNvPr>
          <p:cNvGraphicFramePr>
            <a:graphicFrameLocks/>
          </p:cNvGraphicFramePr>
          <p:nvPr/>
        </p:nvGraphicFramePr>
        <p:xfrm>
          <a:off x="4576119" y="809367"/>
          <a:ext cx="7236940" cy="56938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426348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DB1514411DC3488F09E26EEC6F8AC6" ma:contentTypeVersion="8" ma:contentTypeDescription="Create a new document." ma:contentTypeScope="" ma:versionID="3f07d0b868d5b088ed597069cf301701">
  <xsd:schema xmlns:xsd="http://www.w3.org/2001/XMLSchema" xmlns:xs="http://www.w3.org/2001/XMLSchema" xmlns:p="http://schemas.microsoft.com/office/2006/metadata/properties" xmlns:ns2="b56a90b6-a726-473c-8a13-0a575449b5d5" targetNamespace="http://schemas.microsoft.com/office/2006/metadata/properties" ma:root="true" ma:fieldsID="cdf522dfdc5b1a04bad60307ee03b379" ns2:_="">
    <xsd:import namespace="b56a90b6-a726-473c-8a13-0a575449b5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a90b6-a726-473c-8a13-0a575449b5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A9314A-DAE5-484F-9AA4-0AD33727EFEC}">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b56a90b6-a726-473c-8a13-0a575449b5d5"/>
    <ds:schemaRef ds:uri="http://schemas.microsoft.com/office/2006/metadata/properties"/>
  </ds:schemaRefs>
</ds:datastoreItem>
</file>

<file path=customXml/itemProps2.xml><?xml version="1.0" encoding="utf-8"?>
<ds:datastoreItem xmlns:ds="http://schemas.openxmlformats.org/officeDocument/2006/customXml" ds:itemID="{1E5C3418-B5AD-4C42-861F-40CC0B5FCC83}">
  <ds:schemaRefs>
    <ds:schemaRef ds:uri="http://schemas.microsoft.com/sharepoint/v3/contenttype/forms"/>
  </ds:schemaRefs>
</ds:datastoreItem>
</file>

<file path=customXml/itemProps3.xml><?xml version="1.0" encoding="utf-8"?>
<ds:datastoreItem xmlns:ds="http://schemas.openxmlformats.org/officeDocument/2006/customXml" ds:itemID="{D93E9BEC-151B-40CD-9BCF-170CEBD47B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6a90b6-a726-473c-8a13-0a575449b5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3291</TotalTime>
  <Words>1891</Words>
  <Application>Microsoft Office PowerPoint</Application>
  <PresentationFormat>Widescreen</PresentationFormat>
  <Paragraphs>280</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Courier New</vt:lpstr>
      <vt:lpstr>Georgia</vt:lpstr>
      <vt:lpstr>Georgia Pro Black</vt:lpstr>
      <vt:lpstr>Segoe UI</vt:lpstr>
      <vt:lpstr>Sentinel Medium</vt:lpstr>
      <vt:lpstr>Wingdings</vt:lpstr>
      <vt:lpstr>Office Theme</vt:lpstr>
      <vt:lpstr>Double Up Food Bucks Grocery Webinar </vt:lpstr>
      <vt:lpstr>PowerPoint Presentation</vt:lpstr>
      <vt:lpstr>PowerPoint Presentation</vt:lpstr>
      <vt:lpstr>P-EBT and Double Up Impact</vt:lpstr>
      <vt:lpstr>PowerPoint Presentation</vt:lpstr>
      <vt:lpstr>Monthly Reports</vt:lpstr>
      <vt:lpstr>On Time Monthly Reporting</vt:lpstr>
      <vt:lpstr>New Annual Report</vt:lpstr>
      <vt:lpstr>COVID’s impact</vt:lpstr>
      <vt:lpstr>PowerPoint Presentation</vt:lpstr>
      <vt:lpstr>PowerPoint Presentation</vt:lpstr>
      <vt:lpstr>PowerPoint Presentation</vt:lpstr>
      <vt:lpstr>Double Up Technology Opportunities</vt:lpstr>
      <vt:lpstr>PowerPoint Presentation</vt:lpstr>
      <vt:lpstr>PowerPoint Presentation</vt:lpstr>
      <vt:lpstr>PowerPoint Presentation</vt:lpstr>
      <vt:lpstr>PowerPoint Presentation</vt:lpstr>
      <vt:lpstr>Communication &amp; Outreach</vt:lpstr>
      <vt:lpstr>Double Up Food Bucks |Marketing Materials</vt:lpstr>
      <vt:lpstr>PowerPoint Presentation</vt:lpstr>
      <vt:lpstr>PowerPoint Presentation</vt:lpstr>
      <vt:lpstr>PowerPoint Presentation</vt:lpstr>
      <vt:lpstr>Ambassador Program</vt:lpstr>
      <vt:lpstr>Building Customer Excitement |Increasing DUFB Sales</vt:lpstr>
      <vt:lpstr>Grow Cashier Excitement | Cashier Competitions</vt:lpstr>
      <vt:lpstr>Marketing &amp; Social Media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Emilie Engelhard</dc:creator>
  <cp:lastModifiedBy>Emily Case</cp:lastModifiedBy>
  <cp:revision>68</cp:revision>
  <dcterms:created xsi:type="dcterms:W3CDTF">2021-01-06T14:27:24Z</dcterms:created>
  <dcterms:modified xsi:type="dcterms:W3CDTF">2021-05-21T16:44:49Z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0x01010085DB1514411DC3488F09E26EEC6F8AC6</vt:lpwstr>
  </property>
</Properties>
</file>